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notesSlides/notesSlide9.xml" ContentType="application/vnd.openxmlformats-officedocument.presentationml.notesSlide+xml"/>
  <Override PartName="/ppt/tags/tag14.xml" ContentType="application/vnd.openxmlformats-officedocument.presentationml.tags+xml"/>
  <Override PartName="/ppt/notesSlides/notesSlide10.xml" ContentType="application/vnd.openxmlformats-officedocument.presentationml.notesSlide+xml"/>
  <Override PartName="/ppt/tags/tag15.xml" ContentType="application/vnd.openxmlformats-officedocument.presentationml.tags+xml"/>
  <Override PartName="/ppt/notesSlides/notesSlide11.xml" ContentType="application/vnd.openxmlformats-officedocument.presentationml.notesSlide+xml"/>
  <Override PartName="/ppt/tags/tag16.xml" ContentType="application/vnd.openxmlformats-officedocument.presentationml.tags+xml"/>
  <Override PartName="/ppt/notesSlides/notesSlide12.xml" ContentType="application/vnd.openxmlformats-officedocument.presentationml.notesSlide+xml"/>
  <Override PartName="/ppt/tags/tag17.xml" ContentType="application/vnd.openxmlformats-officedocument.presentationml.tags+xml"/>
  <Override PartName="/ppt/notesSlides/notesSlide13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4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89" r:id="rId2"/>
  </p:sldMasterIdLst>
  <p:notesMasterIdLst>
    <p:notesMasterId r:id="rId37"/>
  </p:notesMasterIdLst>
  <p:sldIdLst>
    <p:sldId id="256" r:id="rId3"/>
    <p:sldId id="301" r:id="rId4"/>
    <p:sldId id="286" r:id="rId5"/>
    <p:sldId id="287" r:id="rId6"/>
    <p:sldId id="288" r:id="rId7"/>
    <p:sldId id="289" r:id="rId8"/>
    <p:sldId id="293" r:id="rId9"/>
    <p:sldId id="259" r:id="rId10"/>
    <p:sldId id="295" r:id="rId11"/>
    <p:sldId id="273" r:id="rId12"/>
    <p:sldId id="277" r:id="rId13"/>
    <p:sldId id="279" r:id="rId14"/>
    <p:sldId id="280" r:id="rId15"/>
    <p:sldId id="281" r:id="rId16"/>
    <p:sldId id="282" r:id="rId17"/>
    <p:sldId id="274" r:id="rId18"/>
    <p:sldId id="278" r:id="rId19"/>
    <p:sldId id="285" r:id="rId20"/>
    <p:sldId id="294" r:id="rId21"/>
    <p:sldId id="258" r:id="rId22"/>
    <p:sldId id="261" r:id="rId23"/>
    <p:sldId id="262" r:id="rId24"/>
    <p:sldId id="264" r:id="rId25"/>
    <p:sldId id="283" r:id="rId26"/>
    <p:sldId id="263" r:id="rId27"/>
    <p:sldId id="265" r:id="rId28"/>
    <p:sldId id="284" r:id="rId29"/>
    <p:sldId id="270" r:id="rId30"/>
    <p:sldId id="296" r:id="rId31"/>
    <p:sldId id="268" r:id="rId32"/>
    <p:sldId id="297" r:id="rId33"/>
    <p:sldId id="299" r:id="rId34"/>
    <p:sldId id="300" r:id="rId35"/>
    <p:sldId id="302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W" initials="TW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92" autoAdjust="0"/>
    <p:restoredTop sz="69484" autoAdjust="0"/>
  </p:normalViewPr>
  <p:slideViewPr>
    <p:cSldViewPr>
      <p:cViewPr varScale="1">
        <p:scale>
          <a:sx n="74" d="100"/>
          <a:sy n="74" d="100"/>
        </p:scale>
        <p:origin x="288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37.jpeg>
</file>

<file path=ppt/media/image38.jpe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EA1BAF-893F-4819-B4FA-13ADC61F36B0}" type="datetimeFigureOut">
              <a:rPr lang="en-US" smtClean="0"/>
              <a:pPr/>
              <a:t>4/13/25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64D90F-A884-4A95-A88A-7D0B36F0128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55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  <a:noFill/>
          <a:ln>
            <a:noFill/>
          </a:ln>
        </p:spPr>
        <p:txBody>
          <a:bodyPr lIns="93162" tIns="93162" rIns="93162" bIns="93162" anchor="ctr" anchorCtr="0">
            <a:noAutofit/>
          </a:bodyPr>
          <a:lstStyle/>
          <a:p>
            <a:endParaRPr dirty="0"/>
          </a:p>
        </p:txBody>
      </p:sp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8380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33F878B-406F-456E-9E45-3A274DEB55FF}" type="slidenum">
              <a:rPr lang="en-US" altLang="en-US"/>
              <a:pPr>
                <a:spcBef>
                  <a:spcPct val="0"/>
                </a:spcBef>
              </a:pPr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28422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DE423CE-85C7-4BE3-AF15-092633EEC38D}" type="slidenum">
              <a:rPr lang="en-US" altLang="en-US"/>
              <a:pPr>
                <a:spcBef>
                  <a:spcPct val="0"/>
                </a:spcBef>
              </a:pPr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70196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427E30C-AF4A-47FB-BB20-F65DDBDB9D02}" type="slidenum">
              <a:rPr lang="en-US" altLang="en-US"/>
              <a:pPr>
                <a:spcBef>
                  <a:spcPct val="0"/>
                </a:spcBef>
              </a:pPr>
              <a:t>16</a:t>
            </a:fld>
            <a:endParaRPr lang="en-US" altLang="en-US" dirty="0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812487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127C427-BFF7-4232-B8CD-7B641DFD2C99}" type="slidenum">
              <a:rPr lang="en-US" altLang="en-US"/>
              <a:pPr>
                <a:spcBef>
                  <a:spcPct val="0"/>
                </a:spcBef>
              </a:pPr>
              <a:t>17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789747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  <a:noFill/>
          <a:ln>
            <a:noFill/>
          </a:ln>
        </p:spPr>
        <p:txBody>
          <a:bodyPr lIns="93162" tIns="93162" rIns="93162" bIns="93162" anchor="ctr" anchorCtr="0">
            <a:noAutofit/>
          </a:bodyPr>
          <a:lstStyle/>
          <a:p>
            <a:endParaRPr dirty="0"/>
          </a:p>
        </p:txBody>
      </p:sp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6294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  <a:noFill/>
          <a:ln>
            <a:noFill/>
          </a:ln>
        </p:spPr>
        <p:txBody>
          <a:bodyPr lIns="93162" tIns="93162" rIns="93162" bIns="93162" anchor="ctr" anchorCtr="0">
            <a:noAutofit/>
          </a:bodyPr>
          <a:lstStyle/>
          <a:p>
            <a:endParaRPr dirty="0"/>
          </a:p>
        </p:txBody>
      </p:sp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4634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  <a:noFill/>
          <a:ln>
            <a:noFill/>
          </a:ln>
        </p:spPr>
        <p:txBody>
          <a:bodyPr lIns="93162" tIns="93162" rIns="93162" bIns="93162" anchor="ctr" anchorCtr="0">
            <a:noAutofit/>
          </a:bodyPr>
          <a:lstStyle/>
          <a:p>
            <a:endParaRPr dirty="0"/>
          </a:p>
        </p:txBody>
      </p:sp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2764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  <a:noFill/>
          <a:ln>
            <a:noFill/>
          </a:ln>
        </p:spPr>
        <p:txBody>
          <a:bodyPr lIns="93162" tIns="93162" rIns="93162" bIns="93162" anchor="ctr" anchorCtr="0">
            <a:noAutofit/>
          </a:bodyPr>
          <a:lstStyle/>
          <a:p>
            <a:endParaRPr dirty="0"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9296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19" cy="4183380"/>
          </a:xfrm>
          <a:prstGeom prst="rect">
            <a:avLst/>
          </a:prstGeom>
          <a:noFill/>
          <a:ln>
            <a:noFill/>
          </a:ln>
        </p:spPr>
        <p:txBody>
          <a:bodyPr lIns="93162" tIns="93162" rIns="93162" bIns="93162" anchor="ctr" anchorCtr="0">
            <a:noAutofit/>
          </a:bodyPr>
          <a:lstStyle/>
          <a:p>
            <a:endParaRPr dirty="0"/>
          </a:p>
        </p:txBody>
      </p:sp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9179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2160E35-1108-4211-99AA-00C12095F828}" type="slidenum">
              <a:rPr lang="en-US" altLang="en-US"/>
              <a:pPr>
                <a:spcBef>
                  <a:spcPct val="0"/>
                </a:spcBef>
              </a:pPr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86606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ECBE7BD7-FAB7-458E-95CA-E7A2A00D1612}" type="slidenum">
              <a:rPr lang="en-US" altLang="en-US"/>
              <a:pPr>
                <a:spcBef>
                  <a:spcPct val="0"/>
                </a:spcBef>
              </a:pPr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10719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DA1DD37-2A41-4CB9-9B25-8BBA5A463481}" type="slidenum">
              <a:rPr lang="en-US" altLang="en-US"/>
              <a:pPr>
                <a:spcBef>
                  <a:spcPct val="0"/>
                </a:spcBef>
              </a:pPr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58513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1D9C9E7-4D82-4F2A-AFF2-1A891139722D}" type="slidenum">
              <a:rPr lang="en-US" altLang="en-US"/>
              <a:pPr>
                <a:spcBef>
                  <a:spcPct val="0"/>
                </a:spcBef>
              </a:pPr>
              <a:t>13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24101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241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555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597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50000"/>
                <a:alpha val="7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lumMod val="75000"/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907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2942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75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6670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3147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1014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919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50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2588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2007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841818"/>
      </p:ext>
    </p:extLst>
  </p:cSld>
  <p:clrMapOvr>
    <a:masterClrMapping/>
  </p:clrMapOvr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2655006"/>
      </p:ext>
    </p:extLst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494419"/>
      </p:ext>
    </p:extLst>
  </p:cSld>
  <p:clrMapOvr>
    <a:masterClrMapping/>
  </p:clrMapOvr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4100586"/>
      </p:ext>
    </p:extLst>
  </p:cSld>
  <p:clrMapOvr>
    <a:masterClrMapping/>
  </p:clrMapOvr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975171"/>
      </p:ext>
    </p:extLst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1518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1925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1600200" y="304800"/>
            <a:ext cx="7239000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600200" y="1371600"/>
            <a:ext cx="3543300" cy="228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295900" y="1371600"/>
            <a:ext cx="3543300" cy="228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1600200" y="3810000"/>
            <a:ext cx="3543300" cy="228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95900" y="3810000"/>
            <a:ext cx="3543300" cy="228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52C4385-0977-43C8-BB59-3F0B000FA8F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4047462"/>
      </p:ext>
    </p:extLst>
  </p:cSld>
  <p:clrMapOvr>
    <a:masterClrMapping/>
  </p:clrMapOvr>
  <p:transition>
    <p:random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304800"/>
            <a:ext cx="7239000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600200" y="1371600"/>
            <a:ext cx="3543300" cy="228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1600200" y="3810000"/>
            <a:ext cx="3543300" cy="228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5295900" y="1371600"/>
            <a:ext cx="3543300" cy="472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A8BC1C6-1A3C-4CAE-90DE-CA2FF0C8B40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39393645"/>
      </p:ext>
    </p:extLst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612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454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841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601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41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914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2/10/2014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28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622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145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717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71317" cy="6874935"/>
            <a:chOff x="-8467" y="-8468"/>
            <a:chExt cx="9171317" cy="6874935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 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50000"/>
                <a:alpha val="7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4FC44A2F-ADA7-463C-B925-0B4D421585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078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  <p:sldLayoutId id="2147483707" r:id="rId18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6.jpeg"/><Relationship Id="rId2" Type="http://schemas.openxmlformats.org/officeDocument/2006/relationships/slideLayout" Target="../slideLayouts/slideLayout28.xml"/><Relationship Id="rId1" Type="http://schemas.openxmlformats.org/officeDocument/2006/relationships/tags" Target="../tags/tag10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11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3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4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Relationship Id="rId4" Type="http://schemas.openxmlformats.org/officeDocument/2006/relationships/image" Target="../media/image2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7.xml"/><Relationship Id="rId4" Type="http://schemas.openxmlformats.org/officeDocument/2006/relationships/image" Target="../media/image2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0.xml"/><Relationship Id="rId4" Type="http://schemas.openxmlformats.org/officeDocument/2006/relationships/image" Target="../media/image29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3.xml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4.xml"/><Relationship Id="rId4" Type="http://schemas.openxmlformats.org/officeDocument/2006/relationships/image" Target="../media/image3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5.xml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6.xml"/><Relationship Id="rId4" Type="http://schemas.openxmlformats.org/officeDocument/2006/relationships/image" Target="../media/image37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7.xml"/><Relationship Id="rId5" Type="http://schemas.openxmlformats.org/officeDocument/2006/relationships/image" Target="../media/image40.png"/><Relationship Id="rId4" Type="http://schemas.openxmlformats.org/officeDocument/2006/relationships/image" Target="../media/image39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.xml"/><Relationship Id="rId4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Mycology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781800" cy="175260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365125"/>
          </a:xfrm>
        </p:spPr>
        <p:txBody>
          <a:bodyPr/>
          <a:lstStyle/>
          <a:p>
            <a:r>
              <a:rPr lang="en-US" sz="1000" dirty="0">
                <a:solidFill>
                  <a:schemeClr val="tx1"/>
                </a:solidFill>
              </a:rPr>
              <a:t>Copyright © 2015 by Mosby, an imprint of Elsevier Inc. All rights reserved.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4"/>
          <p:cNvSpPr>
            <a:spLocks noGrp="1" noChangeArrowheads="1"/>
          </p:cNvSpPr>
          <p:nvPr>
            <p:ph type="title" sz="quarter"/>
          </p:nvPr>
        </p:nvSpPr>
        <p:spPr>
          <a:xfrm>
            <a:off x="1219200" y="533400"/>
            <a:ext cx="7239000" cy="9144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Microsporum &amp; Trichophyton</a:t>
            </a:r>
          </a:p>
        </p:txBody>
      </p:sp>
      <p:pic>
        <p:nvPicPr>
          <p:cNvPr id="16387" name="Picture 9" descr="microsporum_canis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71600" y="1676400"/>
            <a:ext cx="2286000" cy="2374900"/>
          </a:xfrm>
          <a:noFill/>
        </p:spPr>
      </p:pic>
      <p:pic>
        <p:nvPicPr>
          <p:cNvPr id="16388" name="Picture 11" descr="tequinum1200x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105400" y="1828800"/>
            <a:ext cx="2743200" cy="2057400"/>
          </a:xfrm>
          <a:noFill/>
        </p:spPr>
      </p:pic>
      <p:pic>
        <p:nvPicPr>
          <p:cNvPr id="16389" name="Picture 10" descr="microsporumgypseum2ofw4"/>
          <p:cNvPicPr>
            <a:picLocks noGrp="1" noChangeAspect="1" noChangeArrowheads="1"/>
          </p:cNvPicPr>
          <p:nvPr>
            <p:ph sz="quarter" idx="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19200" y="4495800"/>
            <a:ext cx="2905125" cy="2362200"/>
          </a:xfrm>
          <a:noFill/>
        </p:spPr>
      </p:pic>
      <p:pic>
        <p:nvPicPr>
          <p:cNvPr id="16390" name="Picture 15" descr="tmentagrophytes800x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76800" y="4495800"/>
            <a:ext cx="2905125" cy="2362200"/>
          </a:xfrm>
          <a:noFill/>
        </p:spPr>
      </p:pic>
      <p:sp>
        <p:nvSpPr>
          <p:cNvPr id="16391" name="Text Box 12"/>
          <p:cNvSpPr txBox="1">
            <a:spLocks noChangeArrowheads="1"/>
          </p:cNvSpPr>
          <p:nvPr/>
        </p:nvSpPr>
        <p:spPr bwMode="auto">
          <a:xfrm>
            <a:off x="5257800" y="1371600"/>
            <a:ext cx="2514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 i="1" dirty="0">
                <a:latin typeface="Gill Sans MT" panose="020B0502020104020203" pitchFamily="34" charset="0"/>
              </a:rPr>
              <a:t>T. equinum</a:t>
            </a:r>
          </a:p>
        </p:txBody>
      </p:sp>
      <p:sp>
        <p:nvSpPr>
          <p:cNvPr id="16392" name="Text Box 13"/>
          <p:cNvSpPr txBox="1">
            <a:spLocks noChangeArrowheads="1"/>
          </p:cNvSpPr>
          <p:nvPr/>
        </p:nvSpPr>
        <p:spPr bwMode="auto">
          <a:xfrm>
            <a:off x="1524000" y="1295400"/>
            <a:ext cx="1981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 i="1" dirty="0">
                <a:latin typeface="Gill Sans MT" panose="020B0502020104020203" pitchFamily="34" charset="0"/>
              </a:rPr>
              <a:t>M. canis</a:t>
            </a:r>
          </a:p>
        </p:txBody>
      </p:sp>
      <p:sp>
        <p:nvSpPr>
          <p:cNvPr id="16393" name="Text Box 14"/>
          <p:cNvSpPr txBox="1">
            <a:spLocks noChangeArrowheads="1"/>
          </p:cNvSpPr>
          <p:nvPr/>
        </p:nvSpPr>
        <p:spPr bwMode="auto">
          <a:xfrm>
            <a:off x="1676400" y="4114800"/>
            <a:ext cx="1981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 i="1" dirty="0">
                <a:latin typeface="Gill Sans MT" panose="020B0502020104020203" pitchFamily="34" charset="0"/>
              </a:rPr>
              <a:t>M. gypseum</a:t>
            </a:r>
          </a:p>
        </p:txBody>
      </p:sp>
      <p:sp>
        <p:nvSpPr>
          <p:cNvPr id="16394" name="Text Box 16"/>
          <p:cNvSpPr txBox="1">
            <a:spLocks noChangeArrowheads="1"/>
          </p:cNvSpPr>
          <p:nvPr/>
        </p:nvSpPr>
        <p:spPr bwMode="auto">
          <a:xfrm>
            <a:off x="5181600" y="4038600"/>
            <a:ext cx="2514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 i="1" dirty="0">
                <a:latin typeface="Gill Sans MT" panose="020B0502020104020203" pitchFamily="34" charset="0"/>
              </a:rPr>
              <a:t>T. mentagrophytes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0890783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239000" cy="9144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Aspergillus</a:t>
            </a:r>
          </a:p>
        </p:txBody>
      </p:sp>
      <p:pic>
        <p:nvPicPr>
          <p:cNvPr id="23555" name="Picture 3" descr="Aspergillis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2400" y="1214187"/>
            <a:ext cx="2851484" cy="2138613"/>
          </a:xfrm>
          <a:noFill/>
        </p:spPr>
      </p:pic>
      <p:sp>
        <p:nvSpPr>
          <p:cNvPr id="18437" name="Rectangle 5"/>
          <p:cNvSpPr>
            <a:spLocks noGrp="1" noChangeArrowheads="1"/>
          </p:cNvSpPr>
          <p:nvPr>
            <p:ph type="body" sz="half" idx="3"/>
          </p:nvPr>
        </p:nvSpPr>
        <p:spPr>
          <a:xfrm>
            <a:off x="3003884" y="1214186"/>
            <a:ext cx="5911517" cy="5415213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Ecology</a:t>
            </a:r>
          </a:p>
          <a:p>
            <a:pPr lvl="2">
              <a:defRPr/>
            </a:pPr>
            <a:r>
              <a:rPr lang="en-US" dirty="0"/>
              <a:t>Commonly found growing on dead leaves, stored grain, compost piles, or in other decaying vegetation.</a:t>
            </a:r>
          </a:p>
          <a:p>
            <a:pPr lvl="2">
              <a:defRPr/>
            </a:pPr>
            <a:r>
              <a:rPr lang="en-US" dirty="0"/>
              <a:t>Common on food products that have been kept to long  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Normal immune system prevent infection by sneezing, mucus linings  and immune system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Causes </a:t>
            </a:r>
          </a:p>
          <a:p>
            <a:pPr lvl="1">
              <a:defRPr/>
            </a:pPr>
            <a:r>
              <a:rPr lang="en-US" dirty="0"/>
              <a:t>Nasal</a:t>
            </a:r>
          </a:p>
          <a:p>
            <a:pPr lvl="2">
              <a:defRPr/>
            </a:pPr>
            <a:r>
              <a:rPr lang="en-US" dirty="0"/>
              <a:t>Sino nasal is the most common manifestation of Aspergillus.</a:t>
            </a:r>
          </a:p>
          <a:p>
            <a:pPr lvl="2">
              <a:defRPr/>
            </a:pPr>
            <a:r>
              <a:rPr lang="en-US" dirty="0"/>
              <a:t>Can break down soft bone of the sinuses</a:t>
            </a:r>
          </a:p>
          <a:p>
            <a:pPr lvl="1">
              <a:defRPr/>
            </a:pPr>
            <a:r>
              <a:rPr lang="en-US" dirty="0"/>
              <a:t>Disseminated</a:t>
            </a:r>
          </a:p>
          <a:p>
            <a:pPr lvl="2">
              <a:defRPr/>
            </a:pPr>
            <a:r>
              <a:rPr lang="en-US" dirty="0"/>
              <a:t>Systemic or widespread</a:t>
            </a:r>
          </a:p>
          <a:p>
            <a:pPr lvl="2">
              <a:defRPr/>
            </a:pPr>
            <a:r>
              <a:rPr lang="en-US" dirty="0"/>
              <a:t>Many organ affected, especially the lungs, CNS and GI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450" y="3933825"/>
            <a:ext cx="2857500" cy="26955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9984370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105650" cy="9144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Blastomyces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0" y="1219200"/>
            <a:ext cx="8686800" cy="5486400"/>
          </a:xfrm>
        </p:spPr>
        <p:txBody>
          <a:bodyPr rtlCol="0">
            <a:normAutofit/>
          </a:bodyPr>
          <a:lstStyle/>
          <a:p>
            <a:pPr eaLnBrk="1" fontAlgn="auto" hangingPunct="1">
              <a:lnSpc>
                <a:spcPct val="80000"/>
              </a:lnSpc>
              <a:spcAft>
                <a:spcPts val="0"/>
              </a:spcAft>
              <a:defRPr/>
            </a:pPr>
            <a:r>
              <a:rPr lang="en-US" sz="2400" dirty="0">
                <a:latin typeface="+mj-lt"/>
              </a:rPr>
              <a:t>Natural locations</a:t>
            </a:r>
          </a:p>
          <a:p>
            <a:pPr lvl="1" eaLnBrk="1" fontAlgn="auto" hangingPunct="1">
              <a:lnSpc>
                <a:spcPct val="80000"/>
              </a:lnSpc>
              <a:spcAft>
                <a:spcPts val="0"/>
              </a:spcAft>
              <a:defRPr/>
            </a:pPr>
            <a:r>
              <a:rPr lang="en-US" sz="2300" dirty="0">
                <a:latin typeface="+mj-lt"/>
              </a:rPr>
              <a:t>Ecology</a:t>
            </a:r>
          </a:p>
          <a:p>
            <a:pPr lvl="2">
              <a:lnSpc>
                <a:spcPct val="80000"/>
              </a:lnSpc>
              <a:defRPr/>
            </a:pPr>
            <a:r>
              <a:rPr lang="en-US" sz="2100" dirty="0">
                <a:latin typeface="+mj-lt"/>
              </a:rPr>
              <a:t>Slightly acidic soils and wood</a:t>
            </a:r>
          </a:p>
          <a:p>
            <a:pPr lvl="2">
              <a:lnSpc>
                <a:spcPct val="80000"/>
              </a:lnSpc>
              <a:defRPr/>
            </a:pPr>
            <a:r>
              <a:rPr lang="en-US" sz="2100" dirty="0">
                <a:latin typeface="+mj-lt"/>
              </a:rPr>
              <a:t>From the Mississippi River to the Atlantic</a:t>
            </a:r>
          </a:p>
          <a:p>
            <a:pPr lvl="3">
              <a:lnSpc>
                <a:spcPct val="80000"/>
              </a:lnSpc>
              <a:defRPr/>
            </a:pPr>
            <a:r>
              <a:rPr lang="en-US" sz="2100" dirty="0">
                <a:latin typeface="+mj-lt"/>
              </a:rPr>
              <a:t>River Valleys</a:t>
            </a:r>
          </a:p>
          <a:p>
            <a:pPr eaLnBrk="1" fontAlgn="auto" hangingPunct="1">
              <a:lnSpc>
                <a:spcPct val="80000"/>
              </a:lnSpc>
              <a:spcAft>
                <a:spcPts val="0"/>
              </a:spcAft>
              <a:defRPr/>
            </a:pPr>
            <a:r>
              <a:rPr lang="en-US" sz="2400" dirty="0">
                <a:latin typeface="+mj-lt"/>
              </a:rPr>
              <a:t>Causes</a:t>
            </a:r>
          </a:p>
          <a:p>
            <a:pPr lvl="1" eaLnBrk="1" fontAlgn="auto" hangingPunct="1">
              <a:lnSpc>
                <a:spcPct val="80000"/>
              </a:lnSpc>
              <a:spcAft>
                <a:spcPts val="0"/>
              </a:spcAft>
              <a:defRPr/>
            </a:pPr>
            <a:r>
              <a:rPr lang="en-US" sz="2300" dirty="0">
                <a:latin typeface="+mj-lt"/>
              </a:rPr>
              <a:t>“Blastomycosis”</a:t>
            </a:r>
          </a:p>
          <a:p>
            <a:pPr lvl="2">
              <a:lnSpc>
                <a:spcPct val="80000"/>
              </a:lnSpc>
              <a:defRPr/>
            </a:pPr>
            <a:r>
              <a:rPr lang="en-US" sz="2100" dirty="0">
                <a:latin typeface="+mj-lt"/>
              </a:rPr>
              <a:t>Systemic infection </a:t>
            </a:r>
          </a:p>
          <a:p>
            <a:pPr lvl="3">
              <a:lnSpc>
                <a:spcPct val="80000"/>
              </a:lnSpc>
              <a:defRPr/>
            </a:pPr>
            <a:r>
              <a:rPr lang="en-US" sz="1900" dirty="0">
                <a:latin typeface="+mj-lt"/>
              </a:rPr>
              <a:t>Can affect the lungs, eyes, bones, skin, lymph nodes, SQ tissue, brain and testis</a:t>
            </a:r>
            <a:endParaRPr lang="en-US" sz="2100" dirty="0">
              <a:latin typeface="+mj-lt"/>
              <a:sym typeface="Wingdings" pitchFamily="2" charset="2"/>
            </a:endParaRPr>
          </a:p>
        </p:txBody>
      </p:sp>
      <p:pic>
        <p:nvPicPr>
          <p:cNvPr id="27652" name="Picture 5" descr="blasto_yeast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4" t="10507" b="10419"/>
          <a:stretch>
            <a:fillRect/>
          </a:stretch>
        </p:blipFill>
        <p:spPr bwMode="auto">
          <a:xfrm>
            <a:off x="6501905" y="1752600"/>
            <a:ext cx="2184895" cy="2020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9758612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10668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Histoplasma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76200" y="1524000"/>
            <a:ext cx="8333232" cy="5334000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80000"/>
              </a:lnSpc>
              <a:buNone/>
            </a:pPr>
            <a:r>
              <a:rPr lang="en-US" altLang="en-US" sz="2400" dirty="0"/>
              <a:t>“Histoplasmosis”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400" dirty="0"/>
              <a:t>Ecology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300" dirty="0"/>
              <a:t>Found in the soil along all major river valleys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300" dirty="0"/>
              <a:t>Humid environments with highly nitrogenous soils, especially those contaminated with bat feces</a:t>
            </a:r>
          </a:p>
          <a:p>
            <a:pPr lvl="2">
              <a:lnSpc>
                <a:spcPct val="80000"/>
              </a:lnSpc>
            </a:pPr>
            <a:r>
              <a:rPr lang="en-US" altLang="en-US" sz="2100" dirty="0"/>
              <a:t>Bat cave exploration</a:t>
            </a:r>
          </a:p>
          <a:p>
            <a:pPr lvl="2">
              <a:lnSpc>
                <a:spcPct val="80000"/>
              </a:lnSpc>
            </a:pPr>
            <a:endParaRPr lang="en-US" altLang="en-US" sz="2100" dirty="0"/>
          </a:p>
          <a:p>
            <a:pPr>
              <a:lnSpc>
                <a:spcPct val="80000"/>
              </a:lnSpc>
            </a:pPr>
            <a:r>
              <a:rPr lang="en-US" altLang="en-US" sz="2500" dirty="0"/>
              <a:t>Tiny, oval, fungi with narrow bases</a:t>
            </a:r>
          </a:p>
          <a:p>
            <a:pPr>
              <a:lnSpc>
                <a:spcPct val="80000"/>
              </a:lnSpc>
            </a:pPr>
            <a:endParaRPr lang="en-US" altLang="en-US" sz="2300" dirty="0"/>
          </a:p>
          <a:p>
            <a:pPr eaLnBrk="1" hangingPunct="1">
              <a:lnSpc>
                <a:spcPct val="80000"/>
              </a:lnSpc>
            </a:pPr>
            <a:r>
              <a:rPr lang="en-US" altLang="en-US" sz="2400" dirty="0"/>
              <a:t>Clinical Signs </a:t>
            </a:r>
          </a:p>
          <a:p>
            <a:pPr lvl="1">
              <a:lnSpc>
                <a:spcPct val="80000"/>
              </a:lnSpc>
            </a:pPr>
            <a:r>
              <a:rPr lang="en-US" altLang="en-US" sz="2200" dirty="0"/>
              <a:t>Vary and are nonspecific</a:t>
            </a:r>
          </a:p>
          <a:p>
            <a:pPr lvl="1">
              <a:lnSpc>
                <a:spcPct val="80000"/>
              </a:lnSpc>
            </a:pPr>
            <a:r>
              <a:rPr lang="en-US" altLang="en-US" sz="2100" dirty="0"/>
              <a:t>Systemic, pulmonary and GI infections</a:t>
            </a:r>
          </a:p>
        </p:txBody>
      </p:sp>
      <p:pic>
        <p:nvPicPr>
          <p:cNvPr id="29700" name="Picture 5" descr="histoplasm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494" y="164306"/>
            <a:ext cx="2864505" cy="1893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1475131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229600" cy="10668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Coccidioides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-1" y="1600200"/>
            <a:ext cx="8686801" cy="4800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000" dirty="0"/>
              <a:t>“Valley fever”</a:t>
            </a:r>
          </a:p>
          <a:p>
            <a:r>
              <a:rPr lang="en-US" altLang="en-US" sz="2000" dirty="0"/>
              <a:t>Ecology</a:t>
            </a:r>
          </a:p>
          <a:p>
            <a:pPr lvl="1"/>
            <a:r>
              <a:rPr lang="en-US" altLang="en-US" sz="1800" dirty="0"/>
              <a:t>Alkaline desert soil with high levels of salt and carbonized organic material</a:t>
            </a:r>
          </a:p>
          <a:p>
            <a:r>
              <a:rPr lang="en-US" altLang="en-US" sz="2200" dirty="0"/>
              <a:t>Double retractile cells</a:t>
            </a:r>
          </a:p>
          <a:p>
            <a:r>
              <a:rPr lang="en-US" dirty="0"/>
              <a:t>The condition is caused by inhaling dust or dirt contaminated with a fungus of the </a:t>
            </a:r>
            <a:r>
              <a:rPr lang="en-US" i="1" dirty="0"/>
              <a:t>Coccidiodes</a:t>
            </a:r>
            <a:r>
              <a:rPr lang="en-US" dirty="0"/>
              <a:t> genus.</a:t>
            </a:r>
            <a:endParaRPr lang="en-US" altLang="en-US" sz="2000" dirty="0"/>
          </a:p>
          <a:p>
            <a:pPr eaLnBrk="1" hangingPunct="1"/>
            <a:r>
              <a:rPr lang="en-US" altLang="en-US" sz="2000" dirty="0"/>
              <a:t>Causes</a:t>
            </a:r>
            <a:endParaRPr lang="en-US" altLang="en-US" sz="2000" dirty="0">
              <a:sym typeface="Wingdings" panose="05000000000000000000" pitchFamily="2" charset="2"/>
            </a:endParaRPr>
          </a:p>
          <a:p>
            <a:pPr lvl="1" eaLnBrk="1" hangingPunct="1"/>
            <a:r>
              <a:rPr lang="en-US" altLang="en-US" sz="2000" dirty="0">
                <a:sym typeface="Wingdings" panose="05000000000000000000" pitchFamily="2" charset="2"/>
              </a:rPr>
              <a:t>Low grade cough and calcification of local lymph nodes or if immunosuppressed can cause pneumonia</a:t>
            </a:r>
          </a:p>
        </p:txBody>
      </p:sp>
      <p:pic>
        <p:nvPicPr>
          <p:cNvPr id="31748" name="Picture 5" descr="coccidoidie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36" r="33530"/>
          <a:stretch>
            <a:fillRect/>
          </a:stretch>
        </p:blipFill>
        <p:spPr bwMode="auto">
          <a:xfrm>
            <a:off x="5791200" y="329184"/>
            <a:ext cx="3152775" cy="19049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0" y="4905375"/>
            <a:ext cx="2286000" cy="16840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4314824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152400"/>
            <a:ext cx="4508500" cy="11430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Sporothrix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>
          <a:xfrm>
            <a:off x="0" y="1371600"/>
            <a:ext cx="7391400" cy="5334000"/>
          </a:xfrm>
        </p:spPr>
        <p:txBody>
          <a:bodyPr rtlCol="0">
            <a:normAutofit/>
          </a:bodyPr>
          <a:lstStyle/>
          <a:p>
            <a:pPr marL="109728" indent="0">
              <a:lnSpc>
                <a:spcPct val="90000"/>
              </a:lnSpc>
              <a:buClr>
                <a:schemeClr val="accent3"/>
              </a:buClr>
              <a:buNone/>
              <a:defRPr/>
            </a:pPr>
            <a:r>
              <a:rPr lang="en-US" dirty="0"/>
              <a:t>Sporotrichosis”</a:t>
            </a:r>
          </a:p>
          <a:p>
            <a:pPr marL="365760" indent="-256032" eaLnBrk="1" fontAlgn="auto" hangingPunct="1">
              <a:lnSpc>
                <a:spcPct val="90000"/>
              </a:lnSpc>
              <a:spcAft>
                <a:spcPts val="0"/>
              </a:spcAft>
              <a:buClr>
                <a:schemeClr val="accent3"/>
              </a:buClr>
              <a:defRPr/>
            </a:pPr>
            <a:r>
              <a:rPr lang="en-US" dirty="0"/>
              <a:t>Ecology</a:t>
            </a:r>
          </a:p>
          <a:p>
            <a:pPr marL="765810" lvl="1" indent="-256032">
              <a:lnSpc>
                <a:spcPct val="90000"/>
              </a:lnSpc>
              <a:buClr>
                <a:schemeClr val="accent3"/>
              </a:buClr>
              <a:defRPr/>
            </a:pPr>
            <a:r>
              <a:rPr lang="en-US" dirty="0"/>
              <a:t>Common in soil, tree bark, and plants</a:t>
            </a:r>
          </a:p>
          <a:p>
            <a:pPr marL="765810" lvl="1" indent="-256032">
              <a:lnSpc>
                <a:spcPct val="90000"/>
              </a:lnSpc>
              <a:buClr>
                <a:schemeClr val="accent3"/>
              </a:buClr>
              <a:defRPr/>
            </a:pPr>
            <a:r>
              <a:rPr lang="en-US" dirty="0"/>
              <a:t>Central and Northern US</a:t>
            </a:r>
          </a:p>
          <a:p>
            <a:pPr marL="765810" lvl="1" indent="-256032">
              <a:lnSpc>
                <a:spcPct val="90000"/>
              </a:lnSpc>
              <a:buClr>
                <a:schemeClr val="accent3"/>
              </a:buClr>
              <a:defRPr/>
            </a:pPr>
            <a:r>
              <a:rPr lang="en-US" dirty="0"/>
              <a:t>Infection is through a wound (Rose Pickers Disease)</a:t>
            </a:r>
          </a:p>
          <a:p>
            <a:pPr marL="365760" indent="-256032" eaLnBrk="1" fontAlgn="auto" hangingPunct="1">
              <a:lnSpc>
                <a:spcPct val="90000"/>
              </a:lnSpc>
              <a:spcAft>
                <a:spcPts val="0"/>
              </a:spcAft>
              <a:buClr>
                <a:schemeClr val="accent3"/>
              </a:buClr>
              <a:defRPr/>
            </a:pPr>
            <a:r>
              <a:rPr lang="en-US" dirty="0"/>
              <a:t>Causes</a:t>
            </a:r>
          </a:p>
          <a:p>
            <a:pPr marL="765810" lvl="1" indent="-256032">
              <a:lnSpc>
                <a:spcPct val="90000"/>
              </a:lnSpc>
              <a:buClr>
                <a:schemeClr val="accent3"/>
              </a:buClr>
              <a:defRPr/>
            </a:pPr>
            <a:r>
              <a:rPr lang="en-US" dirty="0"/>
              <a:t> Lymphocutaneous-most common</a:t>
            </a:r>
          </a:p>
          <a:p>
            <a:pPr marL="1165860" lvl="2" indent="-256032">
              <a:lnSpc>
                <a:spcPct val="90000"/>
              </a:lnSpc>
              <a:buClr>
                <a:schemeClr val="accent3"/>
              </a:buClr>
              <a:defRPr/>
            </a:pPr>
            <a:r>
              <a:rPr lang="en-US" dirty="0"/>
              <a:t>Small, firm dermal to subcutaneous nodules</a:t>
            </a:r>
          </a:p>
          <a:p>
            <a:pPr marL="765810" lvl="1" indent="-256032">
              <a:lnSpc>
                <a:spcPct val="90000"/>
              </a:lnSpc>
              <a:buClr>
                <a:schemeClr val="accent3"/>
              </a:buClr>
              <a:defRPr/>
            </a:pPr>
            <a:r>
              <a:rPr lang="en-US" dirty="0"/>
              <a:t>Cutaneous</a:t>
            </a:r>
          </a:p>
          <a:p>
            <a:pPr marL="1165860" lvl="2" indent="-256032">
              <a:lnSpc>
                <a:spcPct val="90000"/>
              </a:lnSpc>
              <a:buClr>
                <a:schemeClr val="accent3"/>
              </a:buClr>
              <a:defRPr/>
            </a:pPr>
            <a:r>
              <a:rPr lang="en-US" dirty="0"/>
              <a:t>Tends to remain localized to the site of inoculation</a:t>
            </a:r>
          </a:p>
          <a:p>
            <a:pPr marL="765810" lvl="1" indent="-256032">
              <a:lnSpc>
                <a:spcPct val="90000"/>
              </a:lnSpc>
              <a:buClr>
                <a:schemeClr val="accent3"/>
              </a:buClr>
              <a:defRPr/>
            </a:pPr>
            <a:r>
              <a:rPr lang="en-US" dirty="0"/>
              <a:t>Disseminated</a:t>
            </a:r>
          </a:p>
          <a:p>
            <a:pPr marL="1165860" lvl="2" indent="-256032">
              <a:lnSpc>
                <a:spcPct val="90000"/>
              </a:lnSpc>
              <a:buClr>
                <a:schemeClr val="accent3"/>
              </a:buClr>
              <a:defRPr/>
            </a:pPr>
            <a:r>
              <a:rPr lang="en-US" dirty="0"/>
              <a:t>rare but potentially fatal Infection develops via tissue spread from the initial site of inoculation to the bone, lungs, liver, spleen, testes, GI tract, or CNS.</a:t>
            </a:r>
            <a:endParaRPr lang="en-US" dirty="0">
              <a:sym typeface="Wingdings" pitchFamily="2" charset="2"/>
            </a:endParaRPr>
          </a:p>
          <a:p>
            <a:pPr marL="365760" indent="-256032">
              <a:lnSpc>
                <a:spcPct val="90000"/>
              </a:lnSpc>
              <a:buClr>
                <a:schemeClr val="accent3"/>
              </a:buClr>
              <a:defRPr/>
            </a:pPr>
            <a:r>
              <a:rPr lang="en-US" dirty="0">
                <a:sym typeface="Wingdings" pitchFamily="2" charset="2"/>
              </a:rPr>
              <a:t>Zoonotic infections can occur</a:t>
            </a:r>
          </a:p>
        </p:txBody>
      </p:sp>
      <p:pic>
        <p:nvPicPr>
          <p:cNvPr id="33796" name="Picture 4" descr="sporothrix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3" r="24243"/>
          <a:stretch>
            <a:fillRect/>
          </a:stretch>
        </p:blipFill>
        <p:spPr bwMode="auto">
          <a:xfrm>
            <a:off x="6019800" y="188976"/>
            <a:ext cx="2867025" cy="2036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9812399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altLang="en-US" sz="4400" i="1" dirty="0"/>
              <a:t>Malassezia pachydermis</a:t>
            </a:r>
            <a:endParaRPr lang="en-US" sz="4400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1828800"/>
            <a:ext cx="6347714" cy="3880773"/>
          </a:xfrm>
        </p:spPr>
        <p:txBody>
          <a:bodyPr/>
          <a:lstStyle/>
          <a:p>
            <a:r>
              <a:rPr lang="en-US" altLang="en-US" sz="2000" dirty="0"/>
              <a:t>Secondary cause of underlying issue</a:t>
            </a:r>
          </a:p>
          <a:p>
            <a:pPr lvl="1"/>
            <a:r>
              <a:rPr lang="en-US" altLang="en-US" sz="1800" dirty="0"/>
              <a:t>Allergies, narrowed ear canal, moist environment</a:t>
            </a:r>
          </a:p>
          <a:p>
            <a:r>
              <a:rPr lang="en-US" altLang="en-US" sz="2000" dirty="0"/>
              <a:t>Common yeast infection of superficial skin and external ear canal</a:t>
            </a:r>
          </a:p>
          <a:p>
            <a:pPr lvl="1"/>
            <a:r>
              <a:rPr lang="en-US" altLang="en-US" sz="1800" dirty="0"/>
              <a:t>Normally found in the ear but overgrowth can occur when the enlivenment of the ear canal changes</a:t>
            </a:r>
          </a:p>
          <a:p>
            <a:r>
              <a:rPr lang="en-US" altLang="en-US" sz="2000" dirty="0"/>
              <a:t>Clinical signs?</a:t>
            </a:r>
          </a:p>
          <a:p>
            <a:r>
              <a:rPr lang="en-US" altLang="en-US" sz="2000" dirty="0"/>
              <a:t>Cleaning of the ears?</a:t>
            </a:r>
          </a:p>
          <a:p>
            <a:endParaRPr lang="en-US" altLang="en-US" sz="2000" dirty="0"/>
          </a:p>
        </p:txBody>
      </p:sp>
      <p:pic>
        <p:nvPicPr>
          <p:cNvPr id="18436" name="Picture 4" descr="Malassezia 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0113" y="2950074"/>
            <a:ext cx="2582251" cy="185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7" name="Picture 7" descr="http://leicesterskinvet.com/wp-content/uploads/2010/10/Malassezia-pachydermatis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4983" y="4191000"/>
            <a:ext cx="3098800" cy="232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16276043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533400"/>
            <a:ext cx="8229600" cy="10668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Candida Albicans 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228600" y="1371600"/>
            <a:ext cx="5334000" cy="5257800"/>
          </a:xfrm>
        </p:spPr>
        <p:txBody>
          <a:bodyPr rtlCol="0">
            <a:normAutofit fontScale="70000" lnSpcReduction="20000"/>
          </a:bodyPr>
          <a:lstStyle/>
          <a:p>
            <a:pPr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2400" dirty="0"/>
              <a:t>Candidiasis is a local </a:t>
            </a:r>
            <a:r>
              <a:rPr lang="en-US" sz="2400" b="1" u="sng" dirty="0"/>
              <a:t>mucocutaneous</a:t>
            </a:r>
            <a:r>
              <a:rPr lang="en-US" sz="2400" dirty="0"/>
              <a:t> Dz of by a yeast-like fungi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2400" dirty="0"/>
              <a:t>Ecology</a:t>
            </a:r>
          </a:p>
          <a:p>
            <a:pPr lvl="1">
              <a:lnSpc>
                <a:spcPct val="90000"/>
              </a:lnSpc>
              <a:defRPr/>
            </a:pPr>
            <a:r>
              <a:rPr lang="en-US" sz="2200" dirty="0"/>
              <a:t>World-wide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endParaRPr lang="en-US" sz="2400" dirty="0"/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2400" dirty="0"/>
              <a:t>Opportunistic fungus for oral and genital issues</a:t>
            </a:r>
          </a:p>
          <a:p>
            <a:pPr lvl="1">
              <a:lnSpc>
                <a:spcPct val="90000"/>
              </a:lnSpc>
              <a:defRPr/>
            </a:pPr>
            <a:r>
              <a:rPr lang="en-US" sz="2000" dirty="0"/>
              <a:t>Commonly found in the GI system</a:t>
            </a: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endParaRPr lang="en-US" sz="2400" dirty="0"/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2400" dirty="0"/>
              <a:t>Clinical Signs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2300" dirty="0"/>
              <a:t>Infection of the mouth, crop and esophagus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2300" dirty="0"/>
              <a:t>Stomatitis and enteritis in puppies and kittens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endParaRPr lang="en-US" sz="2300" dirty="0"/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2400" dirty="0"/>
              <a:t>Can overgrow after prolonged antibiotic therapy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endParaRPr lang="en-US" sz="2400" dirty="0"/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2400" dirty="0"/>
              <a:t>Test for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2300" dirty="0"/>
              <a:t>Scrapings of lesions in LPCB or India ink stain</a:t>
            </a:r>
          </a:p>
        </p:txBody>
      </p:sp>
      <p:pic>
        <p:nvPicPr>
          <p:cNvPr id="25604" name="Picture 5" descr="candid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08" r="43056"/>
          <a:stretch>
            <a:fillRect/>
          </a:stretch>
        </p:blipFill>
        <p:spPr bwMode="auto">
          <a:xfrm>
            <a:off x="6019800" y="1981200"/>
            <a:ext cx="3124200" cy="2789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784791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Testing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58103" y="2209800"/>
            <a:ext cx="5757813" cy="38315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18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890021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0480"/>
            <a:ext cx="7467600" cy="1320800"/>
          </a:xfrm>
        </p:spPr>
        <p:txBody>
          <a:bodyPr>
            <a:normAutofit/>
          </a:bodyPr>
          <a:lstStyle/>
          <a:p>
            <a:r>
              <a:rPr lang="en-US" sz="5400" dirty="0"/>
              <a:t>Ear Cytology Procedure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066800"/>
            <a:ext cx="9144000" cy="5791200"/>
          </a:xfrm>
        </p:spPr>
        <p:txBody>
          <a:bodyPr>
            <a:normAutofit fontScale="85000" lnSpcReduction="20000"/>
          </a:bodyPr>
          <a:lstStyle/>
          <a:p>
            <a:r>
              <a:rPr lang="en-US" sz="2200" dirty="0"/>
              <a:t>Materials</a:t>
            </a:r>
          </a:p>
          <a:p>
            <a:pPr lvl="1"/>
            <a:r>
              <a:rPr lang="en-US" sz="1900" dirty="0"/>
              <a:t>Q-tips</a:t>
            </a:r>
          </a:p>
          <a:p>
            <a:pPr lvl="1"/>
            <a:r>
              <a:rPr lang="en-US" sz="1900" dirty="0"/>
              <a:t>Glass microscope slide</a:t>
            </a:r>
          </a:p>
          <a:p>
            <a:pPr lvl="1"/>
            <a:r>
              <a:rPr lang="en-US" sz="1900" dirty="0"/>
              <a:t>Lighter or Bunsen burner</a:t>
            </a:r>
          </a:p>
          <a:p>
            <a:pPr lvl="1"/>
            <a:r>
              <a:rPr lang="en-US" sz="1900" dirty="0"/>
              <a:t>Diff –quick stains</a:t>
            </a:r>
          </a:p>
          <a:p>
            <a:r>
              <a:rPr lang="en-US" sz="2200" dirty="0"/>
              <a:t>Procedure</a:t>
            </a:r>
          </a:p>
          <a:p>
            <a:pPr lvl="1"/>
            <a:r>
              <a:rPr lang="en-US" sz="1900" dirty="0"/>
              <a:t>Obtain samples from both ears  with q-tip</a:t>
            </a:r>
          </a:p>
          <a:p>
            <a:pPr lvl="1"/>
            <a:r>
              <a:rPr lang="en-US" sz="1900" dirty="0"/>
              <a:t>Roll gently on microscope slide</a:t>
            </a:r>
          </a:p>
          <a:p>
            <a:pPr lvl="1"/>
            <a:r>
              <a:rPr lang="en-US" sz="1900" dirty="0"/>
              <a:t>Heat fix slide</a:t>
            </a:r>
          </a:p>
          <a:p>
            <a:pPr lvl="1"/>
            <a:r>
              <a:rPr lang="en-US" sz="1900" dirty="0"/>
              <a:t>Jar 1- Fixative-Dip slide in the fixative 5 times for 1 second each dip. Tap slide on paper towel to remove excess.</a:t>
            </a:r>
          </a:p>
          <a:p>
            <a:pPr lvl="1"/>
            <a:r>
              <a:rPr lang="en-US" sz="1900" dirty="0"/>
              <a:t>Jar 2-Eosinophillic stain-Dip slide in the stain 5 times for 1 second each. Tap slide on paper towel to remove excess</a:t>
            </a:r>
          </a:p>
          <a:p>
            <a:pPr lvl="1"/>
            <a:r>
              <a:rPr lang="en-US" sz="1900" dirty="0"/>
              <a:t>Jar 3- Basophilic stain- Dip slide in the stain 7-10 times for 1 second each dip. Rinse in a GENTLE stream of water.</a:t>
            </a:r>
          </a:p>
          <a:p>
            <a:pPr lvl="1"/>
            <a:r>
              <a:rPr lang="en-US" sz="1900" dirty="0"/>
              <a:t>Air dry completely</a:t>
            </a:r>
          </a:p>
          <a:p>
            <a:pPr lvl="1"/>
            <a:r>
              <a:rPr lang="en-US" sz="1900" dirty="0"/>
              <a:t>Examine under 1000x with immersion oil - quantify x/HPF</a:t>
            </a:r>
          </a:p>
          <a:p>
            <a:pPr lvl="1"/>
            <a:endParaRPr lang="en-US" sz="1900" dirty="0"/>
          </a:p>
          <a:p>
            <a:pPr lvl="1"/>
            <a:r>
              <a:rPr lang="en-US" sz="1900" dirty="0"/>
              <a:t>**you may see aerobic bacteria &amp; yeast!!!!</a:t>
            </a:r>
          </a:p>
          <a:p>
            <a:pPr lvl="1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86733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8" y="2160590"/>
            <a:ext cx="7239001" cy="3880773"/>
          </a:xfrm>
        </p:spPr>
        <p:txBody>
          <a:bodyPr/>
          <a:lstStyle/>
          <a:p>
            <a:r>
              <a:rPr lang="en-US" dirty="0"/>
              <a:t>20. Culture and identify the fungal species that cause dermatophytosis using one of the studied techniques.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53335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51287"/>
            <a:ext cx="7310438" cy="1320800"/>
          </a:xfrm>
        </p:spPr>
        <p:txBody>
          <a:bodyPr>
            <a:normAutofit/>
          </a:bodyPr>
          <a:lstStyle/>
          <a:p>
            <a:r>
              <a:rPr lang="en-US" dirty="0"/>
              <a:t>Supplies for Dermatophyte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8" y="1447800"/>
            <a:ext cx="7391402" cy="3880773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sz="2800" dirty="0"/>
              <a:t>Forceps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Swabs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Lactophenol cotton blue stain (LPCB)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Potassium hydroxide solution (KOH)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Culture media (DTM and/or Sabouraud agar)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Wood lamp 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Cellophane tape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Separate room and incubator – fungal spores may contaminate bacterial supplies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365125"/>
          </a:xfrm>
        </p:spPr>
        <p:txBody>
          <a:bodyPr/>
          <a:lstStyle/>
          <a:p>
            <a:r>
              <a:rPr lang="en-US" sz="1000" dirty="0">
                <a:solidFill>
                  <a:schemeClr val="tx1"/>
                </a:solidFill>
              </a:rPr>
              <a:t>Copyright © 2015 by Mosby, an imprint of Elsevier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458200" y="6340475"/>
            <a:ext cx="457200" cy="365125"/>
          </a:xfrm>
        </p:spPr>
        <p:txBody>
          <a:bodyPr/>
          <a:lstStyle/>
          <a:p>
            <a:fld id="{4FC44A2F-ADA7-463C-B925-0B4D421585A3}" type="slidenum">
              <a:rPr lang="en-US" sz="1000" smtClean="0">
                <a:solidFill>
                  <a:schemeClr val="tx1"/>
                </a:solidFill>
                <a:latin typeface="+mj-lt"/>
              </a:rPr>
              <a:pPr/>
              <a:t>20</a:t>
            </a:fld>
            <a:endParaRPr lang="en-US" sz="10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6" name="Picture 7" descr="http://vetlabsupplies.co.uk/abd/wp-content/themes/vetlab/images/timthumb/timthumb.php?src=http://vetlabsupplies.co.uk/abd/wp-content/gallery/diagnostic-test-kits/mykodermo-websafe.jpg&amp;w=350&amp;h=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7450" y="789162"/>
            <a:ext cx="2159175" cy="1616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http://www.quickmedical.com/images/sku/original/3035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0438" y="3363119"/>
            <a:ext cx="1604962" cy="160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Dermatophyte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954" y="1600200"/>
            <a:ext cx="7239001" cy="4545010"/>
          </a:xfrm>
        </p:spPr>
        <p:txBody>
          <a:bodyPr>
            <a:normAutofit/>
          </a:bodyPr>
          <a:lstStyle/>
          <a:p>
            <a:r>
              <a:rPr lang="en-US" sz="2400" dirty="0"/>
              <a:t>Most dermatophytes will grow on the hair shaft and some can be visualized microscopically</a:t>
            </a:r>
          </a:p>
          <a:p>
            <a:endParaRPr lang="en-US" sz="2400" dirty="0"/>
          </a:p>
          <a:p>
            <a:pPr lvl="1"/>
            <a:r>
              <a:rPr lang="en-US" sz="2000" dirty="0"/>
              <a:t>Pluck a few hairs – periphery lesion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Place on a slide with 1 to 2 drops of 10% KOH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After 2 to 10 minutes small globular arthrospores attached to the shaft are visible and indicate a positive test result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365125"/>
          </a:xfrm>
        </p:spPr>
        <p:txBody>
          <a:bodyPr/>
          <a:lstStyle/>
          <a:p>
            <a:r>
              <a:rPr lang="en-US" sz="1000" dirty="0">
                <a:solidFill>
                  <a:schemeClr val="tx1"/>
                </a:solidFill>
              </a:rPr>
              <a:t>Copyright © 2015 by Mosby, an imprint of Elsevier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458200" y="6340475"/>
            <a:ext cx="457200" cy="365125"/>
          </a:xfrm>
        </p:spPr>
        <p:txBody>
          <a:bodyPr/>
          <a:lstStyle/>
          <a:p>
            <a:fld id="{4FC44A2F-ADA7-463C-B925-0B4D421585A3}" type="slidenum">
              <a:rPr lang="en-US" sz="1000" smtClean="0">
                <a:solidFill>
                  <a:schemeClr val="tx1"/>
                </a:solidFill>
                <a:latin typeface="+mj-lt"/>
              </a:rPr>
              <a:pPr/>
              <a:t>21</a:t>
            </a:fld>
            <a:endParaRPr lang="en-US" sz="1000" dirty="0">
              <a:solidFill>
                <a:schemeClr val="tx1"/>
              </a:solidFill>
              <a:latin typeface="+mj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Dermatophyte Testing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73048"/>
            <a:ext cx="9144000" cy="4593563"/>
          </a:xfrm>
        </p:spPr>
        <p:txBody>
          <a:bodyPr>
            <a:noAutofit/>
          </a:bodyPr>
          <a:lstStyle/>
          <a:p>
            <a:r>
              <a:rPr lang="en-US" sz="2800" dirty="0"/>
              <a:t>Wood lamp </a:t>
            </a:r>
          </a:p>
          <a:p>
            <a:pPr lvl="1"/>
            <a:r>
              <a:rPr lang="en-US" sz="2400" dirty="0"/>
              <a:t>Ultraviolet light source</a:t>
            </a:r>
          </a:p>
          <a:p>
            <a:pPr lvl="2"/>
            <a:r>
              <a:rPr lang="en-US" sz="2000" dirty="0"/>
              <a:t>Warm up for 5 minutes before use</a:t>
            </a:r>
          </a:p>
          <a:p>
            <a:pPr lvl="2"/>
            <a:endParaRPr lang="en-US" sz="2000" dirty="0"/>
          </a:p>
          <a:p>
            <a:pPr lvl="1"/>
            <a:r>
              <a:rPr lang="en-US" sz="2400" dirty="0"/>
              <a:t>Results may be ambiguous</a:t>
            </a:r>
          </a:p>
          <a:p>
            <a:pPr lvl="2"/>
            <a:r>
              <a:rPr lang="en-US" sz="2000" dirty="0"/>
              <a:t>Only about 50% of cases</a:t>
            </a:r>
          </a:p>
          <a:p>
            <a:pPr lvl="2"/>
            <a:r>
              <a:rPr lang="en-US" sz="2000" dirty="0"/>
              <a:t>Must be at the right life stage</a:t>
            </a:r>
          </a:p>
          <a:p>
            <a:pPr lvl="2"/>
            <a:endParaRPr lang="en-US" sz="2000" dirty="0"/>
          </a:p>
          <a:p>
            <a:pPr lvl="1"/>
            <a:r>
              <a:rPr lang="en-US" sz="2400" dirty="0"/>
              <a:t>Hairs infected with some species of </a:t>
            </a:r>
            <a:r>
              <a:rPr lang="en-US" sz="2400" i="1" dirty="0"/>
              <a:t>Microsporum</a:t>
            </a:r>
            <a:r>
              <a:rPr lang="en-US" sz="2400" dirty="0"/>
              <a:t> are a apple-green in a darkened room using fluorescence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16675"/>
            <a:ext cx="9144000" cy="365125"/>
          </a:xfrm>
        </p:spPr>
        <p:txBody>
          <a:bodyPr/>
          <a:lstStyle/>
          <a:p>
            <a:r>
              <a:rPr lang="en-US" sz="1000" dirty="0">
                <a:solidFill>
                  <a:schemeClr val="tx1"/>
                </a:solidFill>
              </a:rPr>
              <a:t>Copyright © 2015 by Mosby, an imprint of Elsevier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458200" y="6340475"/>
            <a:ext cx="457200" cy="365125"/>
          </a:xfrm>
        </p:spPr>
        <p:txBody>
          <a:bodyPr/>
          <a:lstStyle/>
          <a:p>
            <a:fld id="{4FC44A2F-ADA7-463C-B925-0B4D421585A3}" type="slidenum">
              <a:rPr lang="en-US" sz="1000" smtClean="0">
                <a:solidFill>
                  <a:schemeClr val="tx1"/>
                </a:solidFill>
                <a:latin typeface="+mj-lt"/>
              </a:rPr>
              <a:pPr/>
              <a:t>22</a:t>
            </a:fld>
            <a:endParaRPr lang="en-US" sz="1000" dirty="0">
              <a:solidFill>
                <a:schemeClr val="tx1"/>
              </a:solidFill>
              <a:latin typeface="+mj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Dermatophyte Testing (cont.)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365125"/>
          </a:xfrm>
        </p:spPr>
        <p:txBody>
          <a:bodyPr/>
          <a:lstStyle/>
          <a:p>
            <a:r>
              <a:rPr lang="en-US" sz="1000" dirty="0">
                <a:solidFill>
                  <a:schemeClr val="tx1"/>
                </a:solidFill>
              </a:rPr>
              <a:t>Copyright © 2015 by Mosby, an imprint of Elsevier Inc. All rights reserved.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458200" y="6340475"/>
            <a:ext cx="457200" cy="365125"/>
          </a:xfrm>
        </p:spPr>
        <p:txBody>
          <a:bodyPr/>
          <a:lstStyle/>
          <a:p>
            <a:fld id="{4FC44A2F-ADA7-463C-B925-0B4D421585A3}" type="slidenum">
              <a:rPr lang="en-US" sz="1000" smtClean="0">
                <a:solidFill>
                  <a:schemeClr val="tx1"/>
                </a:solidFill>
                <a:latin typeface="+mj-lt"/>
              </a:rPr>
              <a:pPr/>
              <a:t>23</a:t>
            </a:fld>
            <a:endParaRPr lang="en-US" sz="10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618429"/>
            <a:ext cx="4410075" cy="3552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860" y="1961328"/>
            <a:ext cx="4295775" cy="2867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/>
              <a:t>Inoculating Growth Media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95400"/>
            <a:ext cx="5791200" cy="556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Hairs and scales should be taken from the edge of a lesion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McKenzie Toothbrush Method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sz="1800" dirty="0"/>
              <a:t>Any new toothbrush sealed in a package and use to “brush” the hair</a:t>
            </a:r>
            <a:r>
              <a:rPr lang="en-US" sz="2400" dirty="0"/>
              <a:t>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Pluck Method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dirty="0"/>
              <a:t>Using hemostats gently pluck hair or scales from the animal</a:t>
            </a:r>
          </a:p>
          <a:p>
            <a:pPr lvl="1">
              <a:defRPr/>
            </a:pPr>
            <a:r>
              <a:rPr lang="en-US" dirty="0"/>
              <a:t>Gently press sample into the media</a:t>
            </a:r>
          </a:p>
          <a:p>
            <a:pPr lvl="1">
              <a:defRPr/>
            </a:pPr>
            <a:r>
              <a:rPr lang="en-US" dirty="0"/>
              <a:t>Inoculate with the lid or cover loose</a:t>
            </a:r>
          </a:p>
          <a:p>
            <a:pPr lvl="1">
              <a:defRPr/>
            </a:pPr>
            <a:r>
              <a:rPr lang="en-US" dirty="0"/>
              <a:t>At first sign of color change, perform a wet prep using Fungi-Tape or cellophane tape and lactophenol cotton blue stain </a:t>
            </a:r>
          </a:p>
          <a:p>
            <a:pPr lvl="1">
              <a:defRPr/>
            </a:pPr>
            <a:r>
              <a:rPr lang="en-US" dirty="0"/>
              <a:t>Evaluate daily for 21 days</a:t>
            </a:r>
          </a:p>
        </p:txBody>
      </p:sp>
      <p:pic>
        <p:nvPicPr>
          <p:cNvPr id="3686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734" y="1295400"/>
            <a:ext cx="3360738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9" name="Picture 8" descr="https://www.zoetisus.com/Conditions/pages/Dermatology/img/cki_dermato_img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6259" y="3966432"/>
            <a:ext cx="3087688" cy="269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28384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Dermatophyte Testing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8077200" cy="5211763"/>
          </a:xfrm>
        </p:spPr>
        <p:txBody>
          <a:bodyPr>
            <a:normAutofit/>
          </a:bodyPr>
          <a:lstStyle/>
          <a:p>
            <a:r>
              <a:rPr lang="en-US" sz="2400" dirty="0"/>
              <a:t>Several products available for culturing</a:t>
            </a:r>
          </a:p>
          <a:p>
            <a:pPr lvl="1"/>
            <a:r>
              <a:rPr lang="en-US" sz="3000" dirty="0"/>
              <a:t>Dermatophyte test medium (DTM)</a:t>
            </a:r>
            <a:endParaRPr lang="en-US" sz="3200" dirty="0"/>
          </a:p>
          <a:p>
            <a:pPr lvl="2">
              <a:defRPr/>
            </a:pPr>
            <a:r>
              <a:rPr lang="en-US" sz="1800" dirty="0"/>
              <a:t>Agar changes color during organism growth from orange to red.</a:t>
            </a:r>
          </a:p>
          <a:p>
            <a:pPr lvl="2">
              <a:defRPr/>
            </a:pPr>
            <a:r>
              <a:rPr lang="en-US" sz="1800" dirty="0"/>
              <a:t>Easily allows growth of </a:t>
            </a:r>
            <a:r>
              <a:rPr lang="en-US" sz="1800" i="1" dirty="0"/>
              <a:t>Micosporum spp</a:t>
            </a:r>
            <a:r>
              <a:rPr lang="en-US" sz="1800" dirty="0"/>
              <a:t>, </a:t>
            </a:r>
            <a:r>
              <a:rPr lang="en-US" sz="1800" i="1" dirty="0"/>
              <a:t>Trichophyton spp.</a:t>
            </a:r>
          </a:p>
          <a:p>
            <a:pPr lvl="2">
              <a:defRPr/>
            </a:pPr>
            <a:r>
              <a:rPr lang="en-US" sz="1800" dirty="0"/>
              <a:t>Also allows growth of bacteria and yeast</a:t>
            </a:r>
          </a:p>
          <a:p>
            <a:pPr lvl="2"/>
            <a:endParaRPr lang="en-US" sz="2000" dirty="0"/>
          </a:p>
          <a:p>
            <a:pPr lvl="1"/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365125"/>
          </a:xfrm>
        </p:spPr>
        <p:txBody>
          <a:bodyPr/>
          <a:lstStyle/>
          <a:p>
            <a:r>
              <a:rPr lang="en-US" sz="1000" dirty="0">
                <a:solidFill>
                  <a:schemeClr val="tx1"/>
                </a:solidFill>
              </a:rPr>
              <a:t>Copyright © 2015 by Mosby, an imprint of Elsevier Inc. All rights reserved.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458200" y="6340475"/>
            <a:ext cx="457200" cy="365125"/>
          </a:xfrm>
        </p:spPr>
        <p:txBody>
          <a:bodyPr/>
          <a:lstStyle/>
          <a:p>
            <a:fld id="{4FC44A2F-ADA7-463C-B925-0B4D421585A3}" type="slidenum">
              <a:rPr lang="en-US" sz="1000" smtClean="0">
                <a:solidFill>
                  <a:schemeClr val="tx1"/>
                </a:solidFill>
                <a:latin typeface="+mj-lt"/>
              </a:rPr>
              <a:pPr/>
              <a:t>25</a:t>
            </a:fld>
            <a:endParaRPr lang="en-US" sz="10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1717" y="4027773"/>
            <a:ext cx="2321719" cy="198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3910584"/>
            <a:ext cx="1782923" cy="2215579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Dermatophyte Testing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6804913" cy="45935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Enhanced sporulation medium (ESM) </a:t>
            </a:r>
          </a:p>
          <a:p>
            <a:pPr lvl="1"/>
            <a:r>
              <a:rPr lang="en-US" dirty="0"/>
              <a:t>Both have color indicators and can be used in conjunction with DTM to accelerate the formation of macroconidia used for identification and confirmation</a:t>
            </a:r>
          </a:p>
          <a:p>
            <a:pPr lvl="1"/>
            <a:r>
              <a:rPr lang="en-US" dirty="0"/>
              <a:t>Sabouraud dextrose agar </a:t>
            </a:r>
          </a:p>
          <a:p>
            <a:pPr lvl="2"/>
            <a:r>
              <a:rPr lang="en-US" dirty="0"/>
              <a:t>Also promotes early formation of macroconidia but no color indicator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Modified Sabouraud Agar (SDA)</a:t>
            </a:r>
          </a:p>
          <a:p>
            <a:pPr lvl="1">
              <a:defRPr/>
            </a:pPr>
            <a:r>
              <a:rPr lang="en-US" dirty="0"/>
              <a:t>Designed for identification of fungi based on their cultural characteristics</a:t>
            </a:r>
          </a:p>
          <a:p>
            <a:pPr lvl="1">
              <a:defRPr/>
            </a:pPr>
            <a:r>
              <a:rPr lang="en-US" dirty="0"/>
              <a:t>Inhibit bacteria growth</a:t>
            </a:r>
          </a:p>
          <a:p>
            <a:pPr lvl="1">
              <a:defRPr/>
            </a:pPr>
            <a:r>
              <a:rPr lang="en-US" dirty="0"/>
              <a:t>Note certain aspects of gross morphology</a:t>
            </a:r>
          </a:p>
          <a:p>
            <a:pPr lvl="1">
              <a:defRPr/>
            </a:pPr>
            <a:r>
              <a:rPr lang="en-US" dirty="0"/>
              <a:t>Rate, topography, texture, and pigmentation</a:t>
            </a:r>
          </a:p>
          <a:p>
            <a:pPr lvl="1">
              <a:defRPr/>
            </a:pPr>
            <a:r>
              <a:rPr lang="en-US" dirty="0"/>
              <a:t>Also note morphology during microscopic examination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365125"/>
          </a:xfrm>
        </p:spPr>
        <p:txBody>
          <a:bodyPr/>
          <a:lstStyle/>
          <a:p>
            <a:r>
              <a:rPr lang="en-US" sz="1000" dirty="0">
                <a:solidFill>
                  <a:schemeClr val="tx1"/>
                </a:solidFill>
              </a:rPr>
              <a:t>Copyright © 2015 by Mosby, an imprint of Elsevier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458200" y="6340475"/>
            <a:ext cx="457200" cy="365125"/>
          </a:xfrm>
        </p:spPr>
        <p:txBody>
          <a:bodyPr/>
          <a:lstStyle/>
          <a:p>
            <a:fld id="{4FC44A2F-ADA7-463C-B925-0B4D421585A3}" type="slidenum">
              <a:rPr lang="en-US" sz="1000" smtClean="0">
                <a:solidFill>
                  <a:schemeClr val="tx1"/>
                </a:solidFill>
                <a:latin typeface="+mj-lt"/>
              </a:rPr>
              <a:pPr/>
              <a:t>26</a:t>
            </a:fld>
            <a:endParaRPr lang="en-US" sz="10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6" name="Picture 2" descr="https://encrypted-tbn2.gstatic.com/images?q=tbn:ANd9GcQyuJMRYDDJPPFQxDMW5yCV1tEqB4MrZ9yRfEuRqpKxwv2Ot1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6924" y="527843"/>
            <a:ext cx="2307076" cy="1517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 descr="http://ih.constantcontact.com/fs086/1101496155327/img/61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475" y="3856037"/>
            <a:ext cx="2676525" cy="2484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/>
              <a:t>Interpreting DTMs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990600"/>
            <a:ext cx="8886825" cy="57150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Organisms use the protein in the media for nutrition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dirty="0"/>
              <a:t>This causes the pH to change producing a color change</a:t>
            </a:r>
          </a:p>
          <a:p>
            <a:pPr lvl="2" eaLnBrk="1" fontAlgn="auto" hangingPunct="1">
              <a:spcAft>
                <a:spcPts val="0"/>
              </a:spcAft>
              <a:defRPr/>
            </a:pPr>
            <a:r>
              <a:rPr lang="en-US" dirty="0"/>
              <a:t>Any organism can potentially produce a color change </a:t>
            </a:r>
          </a:p>
          <a:p>
            <a:pPr lvl="2" eaLnBrk="1" fontAlgn="auto" hangingPunct="1">
              <a:spcAft>
                <a:spcPts val="0"/>
              </a:spcAft>
              <a:defRPr/>
            </a:pPr>
            <a:r>
              <a:rPr lang="en-US" dirty="0"/>
              <a:t>It does not necessarily mean there is a dermatophyte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Dermatophytes grow white to off white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dirty="0"/>
              <a:t>Pigmented growth is not a dermatophyte and should be ignored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Definitive diagnosis requires microscopic examination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dirty="0"/>
              <a:t>Tape mount to remove the organism from the agar works best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dirty="0"/>
              <a:t>Use a lactophenol cotton blue or new methylene blue stain</a:t>
            </a:r>
          </a:p>
        </p:txBody>
      </p:sp>
      <p:pic>
        <p:nvPicPr>
          <p:cNvPr id="40964" name="Picture 2" descr="http://mikologi.com/wp-content/uploads/2012/01/F199-v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549" y="4511842"/>
            <a:ext cx="2581275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5" name="Picture 6" descr="http://www.kemitekskimya.com.tr/urunler/65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4604084"/>
            <a:ext cx="2101516" cy="2101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6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9" y="304800"/>
            <a:ext cx="962025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94485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Fungal Cultures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524000"/>
            <a:ext cx="8915400" cy="4517363"/>
          </a:xfrm>
        </p:spPr>
        <p:txBody>
          <a:bodyPr>
            <a:normAutofit/>
          </a:bodyPr>
          <a:lstStyle/>
          <a:p>
            <a:r>
              <a:rPr lang="en-US" sz="2800" dirty="0"/>
              <a:t>After incubation – </a:t>
            </a:r>
            <a:r>
              <a:rPr lang="en-US" sz="2800" u="sng" dirty="0"/>
              <a:t>any change </a:t>
            </a:r>
            <a:r>
              <a:rPr lang="en-US" sz="2800" dirty="0"/>
              <a:t>check microscopically</a:t>
            </a:r>
          </a:p>
          <a:p>
            <a:pPr lvl="1"/>
            <a:r>
              <a:rPr lang="en-US" sz="2400" dirty="0"/>
              <a:t>2.5 inches of clear cellophane tape </a:t>
            </a:r>
          </a:p>
          <a:p>
            <a:pPr lvl="1"/>
            <a:r>
              <a:rPr lang="en-US" sz="2400" dirty="0"/>
              <a:t>Gently press the center of the tape, sticky side down, onto the center of the </a:t>
            </a:r>
            <a:r>
              <a:rPr lang="en-US" sz="2400" i="1" dirty="0"/>
              <a:t>sample</a:t>
            </a:r>
            <a:endParaRPr lang="en-US" sz="2400" dirty="0"/>
          </a:p>
          <a:p>
            <a:pPr lvl="1"/>
            <a:r>
              <a:rPr lang="en-US" sz="2400" dirty="0"/>
              <a:t>Place tape sticky side down on slide that has a drop of lactophenol cotton blue on it</a:t>
            </a:r>
          </a:p>
          <a:p>
            <a:pPr lvl="1"/>
            <a:r>
              <a:rPr lang="en-US" sz="2400" dirty="0"/>
              <a:t>Observe under low power and high dry if needed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365125"/>
          </a:xfrm>
        </p:spPr>
        <p:txBody>
          <a:bodyPr/>
          <a:lstStyle/>
          <a:p>
            <a:r>
              <a:rPr lang="en-US" sz="1000" dirty="0">
                <a:solidFill>
                  <a:schemeClr val="tx1"/>
                </a:solidFill>
              </a:rPr>
              <a:t>Copyright © 2015 by Mosby, an imprint of Elsevier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458200" y="6340475"/>
            <a:ext cx="457200" cy="365125"/>
          </a:xfrm>
        </p:spPr>
        <p:txBody>
          <a:bodyPr/>
          <a:lstStyle/>
          <a:p>
            <a:fld id="{4FC44A2F-ADA7-463C-B925-0B4D421585A3}" type="slidenum">
              <a:rPr lang="en-US" sz="1000" smtClean="0">
                <a:solidFill>
                  <a:schemeClr val="tx1"/>
                </a:solidFill>
                <a:latin typeface="+mj-lt"/>
              </a:rPr>
              <a:pPr/>
              <a:t>28</a:t>
            </a:fld>
            <a:endParaRPr lang="en-US" sz="1000" dirty="0">
              <a:solidFill>
                <a:schemeClr val="tx1"/>
              </a:solidFill>
              <a:latin typeface="+mj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9144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91425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000" b="0" i="0" u="none" strike="noStrike" cap="none" dirty="0">
                <a:ea typeface="Source Sans Pro"/>
                <a:cs typeface="Source Sans Pro"/>
                <a:sym typeface="Source Sans Pro"/>
              </a:rPr>
              <a:t>Mycology Collection Methods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152400" y="1447800"/>
            <a:ext cx="4572000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74320" marR="0" lvl="0" indent="-274320" algn="l" rtl="0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Char char="●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Deep mycoses sampling</a:t>
            </a:r>
          </a:p>
          <a:p>
            <a:pPr marL="548640" marR="0" lvl="1" indent="-231140" algn="l" rtl="0">
              <a:lnSpc>
                <a:spcPct val="90000"/>
              </a:lnSpc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Internal sites such as:</a:t>
            </a:r>
          </a:p>
          <a:p>
            <a:pPr marL="822960" marR="0" lvl="2" indent="-238760" algn="l" rtl="0">
              <a:lnSpc>
                <a:spcPct val="90000"/>
              </a:lnSpc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Respiratory fluid</a:t>
            </a:r>
          </a:p>
          <a:p>
            <a:pPr marL="822960" marR="0" lvl="2" indent="-238760" algn="l" rtl="0">
              <a:lnSpc>
                <a:spcPct val="90000"/>
              </a:lnSpc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Blood</a:t>
            </a:r>
          </a:p>
          <a:p>
            <a:pPr marL="822960" marR="0" lvl="2" indent="-238760" algn="l" rtl="0">
              <a:lnSpc>
                <a:spcPct val="90000"/>
              </a:lnSpc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Bone marrow</a:t>
            </a:r>
          </a:p>
          <a:p>
            <a:pPr marL="822960" marR="0" lvl="2" indent="-238760" algn="l" rtl="0">
              <a:lnSpc>
                <a:spcPct val="90000"/>
              </a:lnSpc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Urine</a:t>
            </a:r>
          </a:p>
          <a:p>
            <a:pPr marL="822960" marR="0" lvl="2" indent="-238760" algn="l" rtl="0">
              <a:lnSpc>
                <a:spcPct val="90000"/>
              </a:lnSpc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Feces</a:t>
            </a:r>
          </a:p>
          <a:p>
            <a:pPr marL="822960" marR="0" lvl="2" indent="-238760" algn="l" rtl="0">
              <a:lnSpc>
                <a:spcPct val="90000"/>
              </a:lnSpc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Spinal fluid</a:t>
            </a:r>
          </a:p>
          <a:p>
            <a:pPr marL="548640" marR="0" lvl="1" indent="-231140" algn="l" rtl="0">
              <a:lnSpc>
                <a:spcPct val="90000"/>
              </a:lnSpc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Usually recovered through centesis or incision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body" idx="2"/>
          </p:nvPr>
        </p:nvSpPr>
        <p:spPr>
          <a:xfrm>
            <a:off x="4933950" y="1447800"/>
            <a:ext cx="3749040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74320" marR="0" lvl="0" indent="-274320" algn="l" rtl="0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None/>
            </a:pPr>
            <a:endParaRPr sz="2600" b="0" i="0" u="none" strike="noStrike" cap="none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55" name="Shape 1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33950" y="1905000"/>
            <a:ext cx="4057650" cy="335280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9457084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9144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91425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 dirty="0">
                <a:ea typeface="Source Sans Pro"/>
                <a:cs typeface="Source Sans Pro"/>
                <a:sym typeface="Source Sans Pro"/>
              </a:rPr>
              <a:t>Mycology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353568" y="2270760"/>
            <a:ext cx="5513832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74320" marR="0" lvl="0" indent="-274320" algn="l" rtl="0"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Study of fungi and related diseases</a:t>
            </a:r>
          </a:p>
          <a:p>
            <a:pPr marL="674370" lvl="1" indent="-274320"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Char char="●"/>
            </a:pPr>
            <a:r>
              <a:rPr lang="en-US" sz="1800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Included Molds and yeast</a:t>
            </a:r>
            <a:endParaRPr lang="en-US" sz="1800" b="0" i="0" u="none" strike="noStrike" cap="none" dirty="0">
              <a:solidFill>
                <a:schemeClr val="dk1"/>
              </a:solidFill>
              <a:latin typeface="+mj-lt"/>
              <a:ea typeface="Libre Baskerville"/>
              <a:cs typeface="Libre Baskerville"/>
              <a:sym typeface="Libre Baskerville"/>
            </a:endParaRPr>
          </a:p>
          <a:p>
            <a:pPr marL="274320" marR="0" lvl="0" indent="-274320" algn="l" rtl="0"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Char char="●"/>
            </a:pPr>
            <a:endParaRPr lang="en-US" sz="2000" b="0" i="0" u="none" strike="noStrike" cap="none" dirty="0">
              <a:solidFill>
                <a:schemeClr val="dk1"/>
              </a:solidFill>
              <a:latin typeface="+mj-lt"/>
              <a:ea typeface="Libre Baskerville"/>
              <a:cs typeface="Libre Baskerville"/>
              <a:sym typeface="Libre Baskerville"/>
            </a:endParaRPr>
          </a:p>
          <a:p>
            <a:pPr marL="274320" marR="0" lvl="0" indent="-274320" algn="l" rtl="0">
              <a:spcBef>
                <a:spcPts val="580"/>
              </a:spcBef>
              <a:buClr>
                <a:schemeClr val="accent1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Diseases of fungi are called </a:t>
            </a:r>
            <a:r>
              <a:rPr lang="en-US" sz="2000" b="0" i="1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mycoses</a:t>
            </a:r>
          </a:p>
          <a:p>
            <a:pPr marL="274320" marR="0" lvl="0" indent="-274320" algn="l" rtl="0">
              <a:spcBef>
                <a:spcPts val="580"/>
              </a:spcBef>
              <a:buClr>
                <a:schemeClr val="accent1"/>
              </a:buClr>
              <a:buSzPct val="85000"/>
              <a:buFont typeface="Noto Symbol"/>
              <a:buChar char="●"/>
            </a:pPr>
            <a:endParaRPr lang="en-US" sz="2000" b="0" i="1" u="none" strike="noStrike" cap="none" dirty="0">
              <a:solidFill>
                <a:schemeClr val="dk1"/>
              </a:solidFill>
              <a:latin typeface="+mj-lt"/>
              <a:ea typeface="Libre Baskerville"/>
              <a:cs typeface="Libre Baskerville"/>
              <a:sym typeface="Libre Baskerville"/>
            </a:endParaRPr>
          </a:p>
          <a:p>
            <a:pPr marL="274320" marR="0" lvl="0" indent="-274320" algn="l" rtl="0">
              <a:spcBef>
                <a:spcPts val="580"/>
              </a:spcBef>
              <a:buClr>
                <a:schemeClr val="accent1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Superficial mycoses are called </a:t>
            </a:r>
            <a:r>
              <a:rPr lang="en-US" sz="2000" b="0" i="1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dermatophytes</a:t>
            </a:r>
          </a:p>
        </p:txBody>
      </p:sp>
      <p:pic>
        <p:nvPicPr>
          <p:cNvPr id="110" name="Shape 1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91200" y="274637"/>
            <a:ext cx="3181349" cy="237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10549" y="3581400"/>
            <a:ext cx="2295524" cy="2532993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67082795"/>
      </p:ext>
    </p:extLst>
  </p:cSld>
  <p:clrMapOvr>
    <a:masterClrMapping/>
  </p:clrMapOvr>
  <p:transition spd="slow">
    <p:push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045" y="400050"/>
            <a:ext cx="3581400" cy="2419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1" y="400049"/>
            <a:ext cx="4038600" cy="24193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279" y="2987566"/>
            <a:ext cx="3792921" cy="287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1" y="3021726"/>
            <a:ext cx="4279351" cy="28765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365125"/>
          </a:xfrm>
        </p:spPr>
        <p:txBody>
          <a:bodyPr/>
          <a:lstStyle/>
          <a:p>
            <a:r>
              <a:rPr lang="en-US" sz="1000" dirty="0">
                <a:solidFill>
                  <a:schemeClr val="tx1"/>
                </a:solidFill>
              </a:rPr>
              <a:t>Copyright © 2015 by Mosby, an imprint of Elsevier Inc. All rights reserved.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458200" y="6340475"/>
            <a:ext cx="457200" cy="365125"/>
          </a:xfrm>
        </p:spPr>
        <p:txBody>
          <a:bodyPr/>
          <a:lstStyle/>
          <a:p>
            <a:fld id="{4FC44A2F-ADA7-463C-B925-0B4D421585A3}" type="slidenum">
              <a:rPr lang="en-US" sz="1000" smtClean="0">
                <a:solidFill>
                  <a:schemeClr val="tx1"/>
                </a:solidFill>
                <a:latin typeface="+mj-lt"/>
              </a:rPr>
              <a:pPr/>
              <a:t>30</a:t>
            </a:fld>
            <a:endParaRPr lang="en-US" sz="1000" dirty="0">
              <a:solidFill>
                <a:schemeClr val="tx1"/>
              </a:solidFill>
              <a:latin typeface="+mj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b="1" dirty="0">
                <a:solidFill>
                  <a:schemeClr val="accent2">
                    <a:lumMod val="50000"/>
                  </a:schemeClr>
                </a:solidFill>
              </a:rPr>
              <a:t>???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228600" y="1447800"/>
            <a:ext cx="8458200" cy="4572000"/>
          </a:xfrm>
        </p:spPr>
        <p:txBody>
          <a:bodyPr/>
          <a:lstStyle/>
          <a:p>
            <a:r>
              <a:rPr lang="en-US" sz="3200" dirty="0"/>
              <a:t>What stain is used to detect microsporum?</a:t>
            </a:r>
          </a:p>
          <a:p>
            <a:pPr lvl="1"/>
            <a:r>
              <a:rPr lang="en-US" sz="3200" dirty="0"/>
              <a:t>A. Gram’s</a:t>
            </a:r>
          </a:p>
          <a:p>
            <a:pPr lvl="1"/>
            <a:r>
              <a:rPr lang="en-US" sz="3200" dirty="0"/>
              <a:t>B. Lactophenol Cotton Blue</a:t>
            </a:r>
          </a:p>
          <a:p>
            <a:pPr lvl="1"/>
            <a:r>
              <a:rPr lang="en-US" sz="3200" dirty="0"/>
              <a:t>C. New methylene Blue</a:t>
            </a:r>
          </a:p>
          <a:p>
            <a:pPr lvl="1"/>
            <a:r>
              <a:rPr lang="en-US" sz="3200" dirty="0"/>
              <a:t>D. Dip Quick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902668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b="1" dirty="0">
                <a:solidFill>
                  <a:schemeClr val="accent2">
                    <a:lumMod val="50000"/>
                  </a:schemeClr>
                </a:solidFill>
              </a:rPr>
              <a:t>???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572000"/>
          </a:xfrm>
        </p:spPr>
        <p:txBody>
          <a:bodyPr/>
          <a:lstStyle/>
          <a:p>
            <a:r>
              <a:rPr lang="en-US" sz="3200" dirty="0"/>
              <a:t>What stain is used for ear exudate examination?</a:t>
            </a:r>
          </a:p>
          <a:p>
            <a:pPr lvl="1"/>
            <a:r>
              <a:rPr lang="en-US" sz="3200" dirty="0"/>
              <a:t>A. Gram’s</a:t>
            </a:r>
          </a:p>
          <a:p>
            <a:pPr lvl="1"/>
            <a:r>
              <a:rPr lang="en-US" sz="3200" dirty="0"/>
              <a:t>B. Lactophenol Cotton Blue</a:t>
            </a:r>
          </a:p>
          <a:p>
            <a:pPr lvl="1"/>
            <a:r>
              <a:rPr lang="en-US" sz="3200" dirty="0"/>
              <a:t>C. New methylene Blue</a:t>
            </a:r>
          </a:p>
          <a:p>
            <a:pPr lvl="1"/>
            <a:r>
              <a:rPr lang="en-US" sz="3200" dirty="0"/>
              <a:t>D. Dip Quick</a:t>
            </a:r>
          </a:p>
          <a:p>
            <a:pPr lvl="1"/>
            <a:r>
              <a:rPr lang="en-US" sz="3200" dirty="0"/>
              <a:t>E. A or D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99982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b="1" dirty="0">
                <a:solidFill>
                  <a:schemeClr val="accent2">
                    <a:lumMod val="50000"/>
                  </a:schemeClr>
                </a:solidFill>
              </a:rPr>
              <a:t>???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What is the Scientific name for the budding yeast found in the external ear?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28521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8" y="2160590"/>
            <a:ext cx="7239001" cy="3880773"/>
          </a:xfrm>
        </p:spPr>
        <p:txBody>
          <a:bodyPr/>
          <a:lstStyle/>
          <a:p>
            <a:r>
              <a:rPr lang="en-US" dirty="0"/>
              <a:t>20. Culture and identify the fungal species that cause dermatophytosis using one of the studied techniques.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2015 by Mosby, an imprint of Elsevier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44A2F-ADA7-463C-B925-0B4D421585A3}" type="slidenum">
              <a:rPr lang="en-US" smtClean="0"/>
              <a:pPr/>
              <a:t>34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22700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144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91425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000" b="0" i="0" u="none" strike="noStrike" cap="none" dirty="0">
                <a:ea typeface="Source Sans Pro"/>
                <a:cs typeface="Source Sans Pro"/>
                <a:sym typeface="Source Sans Pro"/>
              </a:rPr>
              <a:t>Molds vs. Yeasts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381000" y="1600200"/>
            <a:ext cx="5486399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74320" marR="0" lvl="0" indent="-274320" algn="l" rtl="0"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Molds: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Multicellular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Composed mainly of cellulose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Contain no chlorophyll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Must have oxygen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Wide pH range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Wide temperature range</a:t>
            </a:r>
          </a:p>
          <a:p>
            <a:pPr marL="822960" marR="0" lvl="2" indent="-238760" algn="l" rtl="0"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Heat above 200 F will destroy spores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Reproduction by spores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62" name="Shape 162"/>
          <p:cNvSpPr txBox="1">
            <a:spLocks noGrp="1"/>
          </p:cNvSpPr>
          <p:nvPr>
            <p:ph type="body" idx="2"/>
          </p:nvPr>
        </p:nvSpPr>
        <p:spPr>
          <a:xfrm>
            <a:off x="4933950" y="1447800"/>
            <a:ext cx="3749040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74320" marR="0" lvl="0" indent="-274320" algn="l" rtl="0"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None/>
            </a:pPr>
            <a:endParaRPr sz="2600" b="0" i="0" u="none" strike="noStrike" cap="none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63" name="Shape 1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87137" y="1924050"/>
            <a:ext cx="3619500" cy="361950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04802801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9144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91425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000" b="0" i="0" u="none" strike="noStrike" cap="none" dirty="0">
                <a:ea typeface="Source Sans Pro"/>
                <a:cs typeface="Source Sans Pro"/>
                <a:sym typeface="Source Sans Pro"/>
              </a:rPr>
              <a:t>Molds vs. Yeasts</a:t>
            </a:r>
          </a:p>
        </p:txBody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0" y="1447800"/>
            <a:ext cx="5717932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74320" marR="0" lvl="0" indent="-274320" algn="l" rtl="0"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Char char="●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Molds: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Structures:</a:t>
            </a:r>
          </a:p>
          <a:p>
            <a:pPr marL="822960" marR="0" lvl="2" indent="-238760" algn="l" rtl="0"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Hyphae</a:t>
            </a: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Filaments that reach out and grow towards food sources</a:t>
            </a: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Char char="●"/>
            </a:pPr>
            <a:endParaRPr lang="en-US" sz="2000" b="0" i="0" u="none" strike="noStrike" cap="none" dirty="0">
              <a:solidFill>
                <a:schemeClr val="dk1"/>
              </a:solidFill>
              <a:latin typeface="+mj-lt"/>
              <a:ea typeface="Libre Baskerville"/>
              <a:cs typeface="Libre Baskerville"/>
              <a:sym typeface="Libre Baskerville"/>
            </a:endParaRP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Char char="●"/>
            </a:pPr>
            <a:r>
              <a:rPr lang="en-US" sz="2000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Digest their food externally, through the release of digestive enzymes and then bring the resulting small molecules into the hyphae</a:t>
            </a:r>
            <a:endParaRPr lang="en-US" sz="2000" b="0" i="0" u="none" strike="noStrike" cap="none" dirty="0">
              <a:solidFill>
                <a:schemeClr val="dk1"/>
              </a:solidFill>
              <a:latin typeface="+mj-lt"/>
              <a:ea typeface="Libre Baskerville"/>
              <a:cs typeface="Libre Baskerville"/>
              <a:sym typeface="Libre Baskerville"/>
            </a:endParaRP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Char char="●"/>
            </a:pPr>
            <a:endParaRPr lang="en-US" sz="2000" b="0" i="0" u="none" strike="noStrike" cap="none" dirty="0">
              <a:solidFill>
                <a:schemeClr val="dk1"/>
              </a:solidFill>
              <a:latin typeface="+mj-lt"/>
              <a:ea typeface="Libre Baskerville"/>
              <a:cs typeface="Libre Baskerville"/>
              <a:sym typeface="Libre Baskerville"/>
            </a:endParaRP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Can be septate (segmented) or aseptate (unsegmented)</a:t>
            </a:r>
          </a:p>
          <a:p>
            <a:pPr marL="822960" marR="0" lvl="2" indent="-238760" algn="l" rtl="0"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2"/>
          </p:nvPr>
        </p:nvSpPr>
        <p:spPr>
          <a:xfrm>
            <a:off x="4933950" y="1447800"/>
            <a:ext cx="3749040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74320" marR="0" lvl="0" indent="-274320" algn="l" rtl="0"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None/>
            </a:pPr>
            <a:endParaRPr sz="2600" b="0" i="0" u="none" strike="noStrike" cap="none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71" name="Shape 17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7932" y="274637"/>
            <a:ext cx="3390900" cy="22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Shape 17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82764" y="4114800"/>
            <a:ext cx="3426068" cy="2340951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405403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9144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91425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000" b="0" i="0" u="none" strike="noStrike" cap="none" dirty="0">
                <a:ea typeface="Source Sans Pro"/>
                <a:cs typeface="Source Sans Pro"/>
                <a:sym typeface="Source Sans Pro"/>
              </a:rPr>
              <a:t>Molds vs. Yeasts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0" y="1447800"/>
            <a:ext cx="5486400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74320" marR="0" lvl="0" indent="-274320" algn="l" rtl="0"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Char char="●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Molds: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Structures:</a:t>
            </a:r>
          </a:p>
          <a:p>
            <a:pPr marL="822960" marR="0" lvl="2" indent="-238760" algn="l" rtl="0"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Mycelium</a:t>
            </a: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Mass of hyphae</a:t>
            </a: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Char char="●"/>
            </a:pPr>
            <a:endParaRPr lang="en-US" sz="2000" b="0" i="0" u="none" strike="noStrike" cap="none" dirty="0">
              <a:solidFill>
                <a:schemeClr val="dk1"/>
              </a:solidFill>
              <a:latin typeface="+mj-lt"/>
              <a:ea typeface="Libre Baskerville"/>
              <a:cs typeface="Libre Baskerville"/>
              <a:sym typeface="Libre Baskerville"/>
            </a:endParaRPr>
          </a:p>
          <a:p>
            <a:pPr marL="822960" marR="0" lvl="2" indent="-238760" algn="l" rtl="0"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Condidiospores</a:t>
            </a: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Spores that form at the end of hyphae </a:t>
            </a: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Char char="●"/>
            </a:pPr>
            <a:endParaRPr lang="en-US" sz="2000" b="0" i="0" u="none" strike="noStrike" cap="none" dirty="0">
              <a:solidFill>
                <a:schemeClr val="dk1"/>
              </a:solidFill>
              <a:latin typeface="+mj-lt"/>
              <a:ea typeface="Libre Baskerville"/>
              <a:cs typeface="Libre Baskerville"/>
              <a:sym typeface="Libre Baskerville"/>
            </a:endParaRPr>
          </a:p>
          <a:p>
            <a:pPr marL="822960" marR="0" lvl="2" indent="-238760" algn="l" rtl="0"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Sporangiospores</a:t>
            </a: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Spore sacs at the end of hyphae</a:t>
            </a: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+mj-lt"/>
                <a:ea typeface="Libre Baskerville"/>
                <a:cs typeface="Libre Baskerville"/>
                <a:sym typeface="Libre Baskerville"/>
              </a:rPr>
              <a:t>Have a “flower” look</a:t>
            </a:r>
          </a:p>
          <a:p>
            <a:pPr marL="1097280" marR="0" lvl="3" indent="-233680" algn="l" rtl="0">
              <a:spcBef>
                <a:spcPts val="370"/>
              </a:spcBef>
              <a:buClr>
                <a:schemeClr val="accent3"/>
              </a:buClr>
              <a:buSzPct val="80000"/>
              <a:buFont typeface="Noto Symbo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body" idx="2"/>
          </p:nvPr>
        </p:nvSpPr>
        <p:spPr>
          <a:xfrm>
            <a:off x="4933950" y="1447800"/>
            <a:ext cx="3749040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74320" marR="0" lvl="0" indent="-274320" algn="l" rtl="0"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None/>
            </a:pPr>
            <a:endParaRPr sz="2600" b="0" i="0" u="none" strike="noStrike" cap="none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80" name="Shape 18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67400" y="533400"/>
            <a:ext cx="2000250" cy="2009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29350" y="2743200"/>
            <a:ext cx="1276349" cy="18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Shape 18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715000" y="4876800"/>
            <a:ext cx="2524124" cy="165735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3387556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xfrm>
            <a:off x="9144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91425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000" b="0" i="0" u="none" strike="noStrike" cap="none" dirty="0">
                <a:ea typeface="Source Sans Pro"/>
                <a:cs typeface="Source Sans Pro"/>
                <a:sym typeface="Source Sans Pro"/>
              </a:rPr>
              <a:t>Molds vs. Yeasts</a:t>
            </a:r>
          </a:p>
        </p:txBody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180976" y="1447800"/>
            <a:ext cx="5029199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74320" marR="0" lvl="0" indent="-274320" algn="l" rtl="0"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ea typeface="Libre Baskerville"/>
                <a:cs typeface="Libre Baskerville"/>
                <a:sym typeface="Libre Baskerville"/>
              </a:rPr>
              <a:t>Yeasts: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ea typeface="Libre Baskerville"/>
                <a:cs typeface="Libre Baskerville"/>
                <a:sym typeface="Libre Baskerville"/>
              </a:rPr>
              <a:t>Unicellular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ea typeface="Libre Baskerville"/>
                <a:cs typeface="Libre Baskerville"/>
                <a:sym typeface="Libre Baskerville"/>
              </a:rPr>
              <a:t>Shaped like ovals or bowling pins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ea typeface="Libre Baskerville"/>
                <a:cs typeface="Libre Baskerville"/>
                <a:sym typeface="Libre Baskerville"/>
              </a:rPr>
              <a:t>May be aerobic or anaerobic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ea typeface="Libre Baskerville"/>
                <a:cs typeface="Libre Baskerville"/>
                <a:sym typeface="Libre Baskerville"/>
              </a:rPr>
              <a:t>Need moisture/humidity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ea typeface="Libre Baskerville"/>
                <a:cs typeface="Libre Baskerville"/>
                <a:sym typeface="Libre Baskerville"/>
              </a:rPr>
              <a:t>Temperature range of 72 – 104 F, but body temperature is optimal</a:t>
            </a:r>
          </a:p>
          <a:p>
            <a:pPr marL="548640" marR="0" lvl="1" indent="-231140" algn="l" rtl="0">
              <a:spcBef>
                <a:spcPts val="370"/>
              </a:spcBef>
              <a:buClr>
                <a:schemeClr val="accent2"/>
              </a:buClr>
              <a:buSzPct val="85000"/>
              <a:buFont typeface="Noto Symbo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ea typeface="Libre Baskerville"/>
                <a:cs typeface="Libre Baskerville"/>
                <a:sym typeface="Libre Baskerville"/>
              </a:rPr>
              <a:t>Reproduce through fission</a:t>
            </a:r>
          </a:p>
          <a:p>
            <a:pPr marL="822960" marR="0" lvl="2" indent="-238760" algn="l" rtl="0">
              <a:spcBef>
                <a:spcPts val="370"/>
              </a:spcBef>
              <a:buClr>
                <a:srgbClr val="E0E6DA"/>
              </a:buClr>
              <a:buSzPct val="85000"/>
              <a:buFont typeface="Noto Symbol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ea typeface="Libre Baskerville"/>
                <a:cs typeface="Libre Baskerville"/>
                <a:sym typeface="Libre Baskerville"/>
              </a:rPr>
              <a:t>Parent cell divides into daughter cells</a:t>
            </a:r>
          </a:p>
        </p:txBody>
      </p:sp>
      <p:sp>
        <p:nvSpPr>
          <p:cNvPr id="189" name="Shape 189"/>
          <p:cNvSpPr txBox="1">
            <a:spLocks noGrp="1"/>
          </p:cNvSpPr>
          <p:nvPr>
            <p:ph type="body" idx="2"/>
          </p:nvPr>
        </p:nvSpPr>
        <p:spPr>
          <a:xfrm>
            <a:off x="4933950" y="1447800"/>
            <a:ext cx="3749040" cy="457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74320" marR="0" lvl="0" indent="-274320" algn="l" rtl="0">
              <a:spcBef>
                <a:spcPts val="0"/>
              </a:spcBef>
              <a:buClr>
                <a:schemeClr val="accent1"/>
              </a:buClr>
              <a:buSzPct val="85000"/>
              <a:buFont typeface="Noto Symbol"/>
              <a:buNone/>
            </a:pPr>
            <a:endParaRPr sz="2600" b="0" i="0" u="none" strike="noStrike" cap="none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90" name="Shape 19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86400" y="2209800"/>
            <a:ext cx="2857499" cy="2857499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63897417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7239001" cy="1320800"/>
          </a:xfrm>
        </p:spPr>
        <p:txBody>
          <a:bodyPr>
            <a:normAutofit/>
          </a:bodyPr>
          <a:lstStyle/>
          <a:p>
            <a:r>
              <a:rPr lang="en-US" sz="5400" dirty="0"/>
              <a:t>Agents of Importance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365125"/>
          </a:xfrm>
        </p:spPr>
        <p:txBody>
          <a:bodyPr/>
          <a:lstStyle/>
          <a:p>
            <a:r>
              <a:rPr lang="en-US" sz="1000" dirty="0">
                <a:solidFill>
                  <a:schemeClr val="tx1"/>
                </a:solidFill>
              </a:rPr>
              <a:t>Copyright © 2015 by Mosby, an imprint of Elsevier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458200" y="6340475"/>
            <a:ext cx="457200" cy="365125"/>
          </a:xfrm>
        </p:spPr>
        <p:txBody>
          <a:bodyPr/>
          <a:lstStyle/>
          <a:p>
            <a:fld id="{4FC44A2F-ADA7-463C-B925-0B4D421585A3}" type="slidenum">
              <a:rPr lang="en-US" sz="1000" smtClean="0">
                <a:solidFill>
                  <a:schemeClr val="tx1"/>
                </a:solidFill>
                <a:latin typeface="+mj-lt"/>
              </a:rPr>
              <a:pPr/>
              <a:t>8</a:t>
            </a:fld>
            <a:endParaRPr lang="en-US" sz="10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025" y="2386475"/>
            <a:ext cx="2619375" cy="17430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6142" y="2153112"/>
            <a:ext cx="2076450" cy="2209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105" y="2349899"/>
            <a:ext cx="2705100" cy="16859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09600" y="609600"/>
            <a:ext cx="7239000" cy="1320800"/>
          </a:xfrm>
        </p:spPr>
        <p:txBody>
          <a:bodyPr/>
          <a:lstStyle/>
          <a:p>
            <a:r>
              <a:rPr lang="en-US" dirty="0"/>
              <a:t>Microsporum &amp; Trichophyton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228600" y="1447800"/>
            <a:ext cx="7962900" cy="4392611"/>
          </a:xfrm>
        </p:spPr>
        <p:txBody>
          <a:bodyPr>
            <a:normAutofit/>
          </a:bodyPr>
          <a:lstStyle/>
          <a:p>
            <a:r>
              <a:rPr lang="en-US" b="1" dirty="0"/>
              <a:t>“Ringworm”</a:t>
            </a:r>
          </a:p>
          <a:p>
            <a:r>
              <a:rPr lang="en-US" dirty="0"/>
              <a:t>Extremely hardy and can live in the environment for years</a:t>
            </a:r>
          </a:p>
          <a:p>
            <a:r>
              <a:rPr lang="en-US" dirty="0"/>
              <a:t>All it takes is direct contact with an asymptomatic carrier, symptomatic carrier or contact with the spores in the environment</a:t>
            </a:r>
          </a:p>
          <a:p>
            <a:r>
              <a:rPr lang="en-US" dirty="0"/>
              <a:t>Zoonotic</a:t>
            </a:r>
          </a:p>
          <a:p>
            <a:pPr lvl="1"/>
            <a:r>
              <a:rPr lang="en-US" dirty="0"/>
              <a:t>Bleach 1:10 solution will kill 80%</a:t>
            </a:r>
          </a:p>
          <a:p>
            <a:pPr lvl="1"/>
            <a:endParaRPr lang="en-US" dirty="0"/>
          </a:p>
          <a:p>
            <a:r>
              <a:rPr lang="en-US" dirty="0"/>
              <a:t>Dermatophytes fungi feed upon the dead cells of skin and hair causing a classic red lesion with a ring od scale around the edges and normal recovering skin in the center.</a:t>
            </a:r>
          </a:p>
          <a:p>
            <a:pPr lvl="1"/>
            <a:r>
              <a:rPr lang="en-US" dirty="0"/>
              <a:t>In animals the lesion often looks dry, grey scaly patch but can mimic other skin lesions and have any appearance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2C4385-0977-43C8-BB59-3F0B000FA8F1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759588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11085</TotalTime>
  <Words>1734</Words>
  <Application>Microsoft Macintosh PowerPoint</Application>
  <PresentationFormat>On-screen Show (4:3)</PresentationFormat>
  <Paragraphs>295</Paragraphs>
  <Slides>34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5" baseType="lpstr">
      <vt:lpstr>Arial</vt:lpstr>
      <vt:lpstr>Calibri</vt:lpstr>
      <vt:lpstr>Gill Sans MT</vt:lpstr>
      <vt:lpstr>Libre Baskerville</vt:lpstr>
      <vt:lpstr>Noto Symbol</vt:lpstr>
      <vt:lpstr>Source Sans Pro</vt:lpstr>
      <vt:lpstr>Trebuchet MS</vt:lpstr>
      <vt:lpstr>Wingdings</vt:lpstr>
      <vt:lpstr>Wingdings 3</vt:lpstr>
      <vt:lpstr>1_Office Theme</vt:lpstr>
      <vt:lpstr>Facet</vt:lpstr>
      <vt:lpstr>Mycology </vt:lpstr>
      <vt:lpstr>Objectives</vt:lpstr>
      <vt:lpstr>Mycology</vt:lpstr>
      <vt:lpstr>Molds vs. Yeasts</vt:lpstr>
      <vt:lpstr>Molds vs. Yeasts</vt:lpstr>
      <vt:lpstr>Molds vs. Yeasts</vt:lpstr>
      <vt:lpstr>Molds vs. Yeasts</vt:lpstr>
      <vt:lpstr>Agents of Importance</vt:lpstr>
      <vt:lpstr>Microsporum &amp; Trichophyton</vt:lpstr>
      <vt:lpstr>Microsporum &amp; Trichophyton</vt:lpstr>
      <vt:lpstr>Aspergillus</vt:lpstr>
      <vt:lpstr>Blastomyces</vt:lpstr>
      <vt:lpstr>Histoplasma</vt:lpstr>
      <vt:lpstr>Coccidioides</vt:lpstr>
      <vt:lpstr>Sporothrix</vt:lpstr>
      <vt:lpstr>Malassezia pachydermis</vt:lpstr>
      <vt:lpstr>Candida Albicans </vt:lpstr>
      <vt:lpstr>Testing</vt:lpstr>
      <vt:lpstr>Ear Cytology Procedure</vt:lpstr>
      <vt:lpstr>Supplies for Dermatophyte Testing</vt:lpstr>
      <vt:lpstr>Dermatophyte Testing</vt:lpstr>
      <vt:lpstr>Dermatophyte Testing (cont.)</vt:lpstr>
      <vt:lpstr>Dermatophyte Testing (cont.)</vt:lpstr>
      <vt:lpstr>Inoculating Growth Media</vt:lpstr>
      <vt:lpstr>Dermatophyte Testing (cont.)</vt:lpstr>
      <vt:lpstr>Dermatophyte Testing (cont.)</vt:lpstr>
      <vt:lpstr>Interpreting DTMs</vt:lpstr>
      <vt:lpstr>Fungal Cultures (cont.)</vt:lpstr>
      <vt:lpstr>Mycology Collection Methods</vt:lpstr>
      <vt:lpstr>PowerPoint Presentation</vt:lpstr>
      <vt:lpstr>???</vt:lpstr>
      <vt:lpstr>???</vt:lpstr>
      <vt:lpstr>???</vt:lpstr>
      <vt:lpstr>Objectives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Veterinary Practice Laboratory Unit 1</dc:title>
  <dc:creator>Mary Berg</dc:creator>
  <cp:lastModifiedBy>Melissa Terry</cp:lastModifiedBy>
  <cp:revision>562</cp:revision>
  <dcterms:created xsi:type="dcterms:W3CDTF">2014-01-03T15:22:17Z</dcterms:created>
  <dcterms:modified xsi:type="dcterms:W3CDTF">2025-04-13T23:09:59Z</dcterms:modified>
</cp:coreProperties>
</file>

<file path=docProps/thumbnail.jpeg>
</file>